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unknown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389" r:id="rId2"/>
    <p:sldId id="333" r:id="rId3"/>
    <p:sldId id="297" r:id="rId4"/>
    <p:sldId id="299" r:id="rId5"/>
    <p:sldId id="368" r:id="rId6"/>
    <p:sldId id="369" r:id="rId7"/>
    <p:sldId id="370" r:id="rId8"/>
    <p:sldId id="373" r:id="rId9"/>
    <p:sldId id="372" r:id="rId10"/>
    <p:sldId id="267" r:id="rId11"/>
    <p:sldId id="375" r:id="rId12"/>
    <p:sldId id="334" r:id="rId13"/>
    <p:sldId id="376" r:id="rId14"/>
    <p:sldId id="377" r:id="rId15"/>
    <p:sldId id="341" r:id="rId16"/>
    <p:sldId id="335" r:id="rId17"/>
    <p:sldId id="379" r:id="rId18"/>
    <p:sldId id="380" r:id="rId19"/>
    <p:sldId id="381" r:id="rId20"/>
    <p:sldId id="382" r:id="rId21"/>
    <p:sldId id="383" r:id="rId22"/>
    <p:sldId id="348" r:id="rId23"/>
    <p:sldId id="367" r:id="rId24"/>
    <p:sldId id="385" r:id="rId25"/>
    <p:sldId id="386" r:id="rId26"/>
    <p:sldId id="387" r:id="rId27"/>
    <p:sldId id="388" r:id="rId28"/>
    <p:sldId id="295" r:id="rId29"/>
  </p:sldIdLst>
  <p:sldSz cx="1219517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A6A6"/>
    <a:srgbClr val="414455"/>
    <a:srgbClr val="5B5E77"/>
    <a:srgbClr val="4C4F64"/>
    <a:srgbClr val="C00000"/>
    <a:srgbClr val="E20000"/>
    <a:srgbClr val="14B28B"/>
    <a:srgbClr val="0D0D0D"/>
    <a:srgbClr val="18D2A6"/>
    <a:srgbClr val="22E6B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68" autoAdjust="0"/>
    <p:restoredTop sz="99395" autoAdjust="0"/>
  </p:normalViewPr>
  <p:slideViewPr>
    <p:cSldViewPr showGuides="1">
      <p:cViewPr varScale="1">
        <p:scale>
          <a:sx n="110" d="100"/>
          <a:sy n="110" d="100"/>
        </p:scale>
        <p:origin x="-642" y="-84"/>
      </p:cViewPr>
      <p:guideLst>
        <p:guide orient="horz" pos="2024"/>
        <p:guide pos="28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FEB9A-23AB-4D00-A72E-AD507B0F165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6CF1A-E888-4A07-B96A-456D0CF694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69886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759818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55081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550813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550813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516264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032921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44574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819766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47795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1502" y="274639"/>
            <a:ext cx="2743914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759" y="274639"/>
            <a:ext cx="802849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2718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7503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492383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759" y="1600201"/>
            <a:ext cx="538620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9214" y="1600201"/>
            <a:ext cx="538620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216981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541998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104076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0006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494487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180513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extLst>
              <a:ext uri="{BEBA8EAE-BF5A-486C-A8C5-ECC9F3942E4B}">
                <a14:imgProps xmlns="" xmlns:a14="http://schemas.microsoft.com/office/drawing/2010/main">
                  <a14:imgLayer r:embed="rId14">
                    <a14:imgEffect>
                      <a14:brightnessContrast bright="-1000" contrast="1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03352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10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背景音乐 - 纯音乐 - 你是爱 Ppt2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-1103213" y="-709244"/>
            <a:ext cx="609600" cy="609600"/>
          </a:xfrm>
          <a:prstGeom prst="rect">
            <a:avLst/>
          </a:prstGeom>
        </p:spPr>
      </p:pic>
      <p:sp>
        <p:nvSpPr>
          <p:cNvPr id="76" name="矩形 75"/>
          <p:cNvSpPr/>
          <p:nvPr/>
        </p:nvSpPr>
        <p:spPr>
          <a:xfrm>
            <a:off x="4081363" y="1484784"/>
            <a:ext cx="8090720" cy="22322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/>
          <p:cNvSpPr/>
          <p:nvPr/>
        </p:nvSpPr>
        <p:spPr>
          <a:xfrm>
            <a:off x="4104455" y="1556792"/>
            <a:ext cx="8090720" cy="223224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2916323" y="1556792"/>
            <a:ext cx="1116124" cy="111612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2916323" y="2672916"/>
            <a:ext cx="1116124" cy="11161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1728191" y="1556792"/>
            <a:ext cx="1116124" cy="11161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1572298" y="260648"/>
            <a:ext cx="792088" cy="792088"/>
          </a:xfrm>
          <a:prstGeom prst="rect">
            <a:avLst/>
          </a:prstGeom>
          <a:solidFill>
            <a:srgbClr val="414455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968345" y="1001768"/>
            <a:ext cx="566914" cy="566914"/>
          </a:xfrm>
          <a:prstGeom prst="rect">
            <a:avLst/>
          </a:prstGeom>
          <a:solidFill>
            <a:srgbClr val="414455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1728191" y="3825044"/>
            <a:ext cx="1116124" cy="11161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/>
          <p:cNvSpPr/>
          <p:nvPr/>
        </p:nvSpPr>
        <p:spPr>
          <a:xfrm>
            <a:off x="72007" y="2636912"/>
            <a:ext cx="1584176" cy="1116124"/>
          </a:xfrm>
          <a:prstGeom prst="rect">
            <a:avLst/>
          </a:prstGeom>
          <a:solidFill>
            <a:srgbClr val="414455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TextBox 7"/>
          <p:cNvSpPr>
            <a:spLocks noChangeArrowheads="1"/>
          </p:cNvSpPr>
          <p:nvPr/>
        </p:nvSpPr>
        <p:spPr bwMode="auto">
          <a:xfrm>
            <a:off x="120923" y="2895908"/>
            <a:ext cx="1440160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4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rPr>
              <a:t>2019</a:t>
            </a:r>
            <a:endParaRPr lang="zh-CN" altLang="en-US" sz="4400" b="1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sym typeface="微软雅黑" pitchFamily="34" charset="-122"/>
            </a:endParaRPr>
          </a:p>
        </p:txBody>
      </p:sp>
      <p:sp>
        <p:nvSpPr>
          <p:cNvPr id="139" name="TextBox 7"/>
          <p:cNvSpPr>
            <a:spLocks noChangeArrowheads="1"/>
          </p:cNvSpPr>
          <p:nvPr/>
        </p:nvSpPr>
        <p:spPr bwMode="auto">
          <a:xfrm>
            <a:off x="4369395" y="1916832"/>
            <a:ext cx="626469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时尚个性竞聘</a:t>
            </a:r>
            <a:r>
              <a:rPr lang="en-US" altLang="zh-CN" sz="4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PPT</a:t>
            </a:r>
            <a:r>
              <a:rPr lang="zh-CN" altLang="en-US" sz="4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模板</a:t>
            </a: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140" name="直接连接符 139"/>
          <p:cNvCxnSpPr/>
          <p:nvPr/>
        </p:nvCxnSpPr>
        <p:spPr>
          <a:xfrm>
            <a:off x="4513411" y="2653891"/>
            <a:ext cx="5976664" cy="0"/>
          </a:xfrm>
          <a:prstGeom prst="line">
            <a:avLst/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7"/>
          <p:cNvSpPr>
            <a:spLocks noChangeArrowheads="1"/>
          </p:cNvSpPr>
          <p:nvPr/>
        </p:nvSpPr>
        <p:spPr bwMode="auto">
          <a:xfrm>
            <a:off x="4513411" y="2725319"/>
            <a:ext cx="439248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严禁实用</a:t>
            </a: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框架完整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动态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PPT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模板</a:t>
            </a:r>
            <a:endParaRPr lang="zh-CN" altLang="en-US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68" name="矩形 3"/>
          <p:cNvSpPr>
            <a:spLocks noChangeArrowheads="1"/>
          </p:cNvSpPr>
          <p:nvPr/>
        </p:nvSpPr>
        <p:spPr bwMode="auto">
          <a:xfrm>
            <a:off x="4441403" y="3212976"/>
            <a:ext cx="1779960" cy="315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应聘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人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：亮亮图文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69" name="组合 168"/>
          <p:cNvGrpSpPr/>
          <p:nvPr/>
        </p:nvGrpSpPr>
        <p:grpSpPr>
          <a:xfrm>
            <a:off x="4481495" y="4237871"/>
            <a:ext cx="670560" cy="604586"/>
            <a:chOff x="5424755" y="1340768"/>
            <a:chExt cx="670560" cy="604586"/>
          </a:xfrm>
        </p:grpSpPr>
        <p:grpSp>
          <p:nvGrpSpPr>
            <p:cNvPr id="170" name="组合 16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72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1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C00000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5358651" y="4221088"/>
            <a:ext cx="670560" cy="604586"/>
            <a:chOff x="5424755" y="1340768"/>
            <a:chExt cx="670560" cy="604586"/>
          </a:xfrm>
        </p:grpSpPr>
        <p:grpSp>
          <p:nvGrpSpPr>
            <p:cNvPr id="175" name="组合 174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77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6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C00000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6267160" y="4221086"/>
            <a:ext cx="670560" cy="604586"/>
            <a:chOff x="5424755" y="1340768"/>
            <a:chExt cx="670560" cy="604586"/>
          </a:xfrm>
        </p:grpSpPr>
        <p:grpSp>
          <p:nvGrpSpPr>
            <p:cNvPr id="180" name="组合 17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2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81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C00000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4" name="组合 183"/>
          <p:cNvGrpSpPr/>
          <p:nvPr/>
        </p:nvGrpSpPr>
        <p:grpSpPr>
          <a:xfrm>
            <a:off x="7155219" y="4249610"/>
            <a:ext cx="670560" cy="604586"/>
            <a:chOff x="5424755" y="1340768"/>
            <a:chExt cx="670560" cy="604586"/>
          </a:xfrm>
        </p:grpSpPr>
        <p:grpSp>
          <p:nvGrpSpPr>
            <p:cNvPr id="185" name="组合 184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7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86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C00000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89" name="Freeform 9"/>
          <p:cNvSpPr>
            <a:spLocks noEditPoints="1"/>
          </p:cNvSpPr>
          <p:nvPr/>
        </p:nvSpPr>
        <p:spPr bwMode="auto">
          <a:xfrm rot="19469485">
            <a:off x="5538944" y="4376584"/>
            <a:ext cx="307025" cy="327154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0" name="Freeform 206"/>
          <p:cNvSpPr>
            <a:spLocks noChangeAspect="1" noEditPoints="1"/>
          </p:cNvSpPr>
          <p:nvPr/>
        </p:nvSpPr>
        <p:spPr bwMode="auto">
          <a:xfrm>
            <a:off x="7365328" y="4384780"/>
            <a:ext cx="260790" cy="315240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1" name="Group 4"/>
          <p:cNvGrpSpPr>
            <a:grpSpLocks noChangeAspect="1"/>
          </p:cNvGrpSpPr>
          <p:nvPr/>
        </p:nvGrpSpPr>
        <p:grpSpPr bwMode="auto">
          <a:xfrm>
            <a:off x="4710191" y="4357158"/>
            <a:ext cx="210218" cy="336917"/>
            <a:chOff x="4638" y="-33"/>
            <a:chExt cx="667" cy="1069"/>
          </a:xfrm>
          <a:solidFill>
            <a:srgbClr val="C00000"/>
          </a:solidFill>
        </p:grpSpPr>
        <p:sp>
          <p:nvSpPr>
            <p:cNvPr id="192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93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194" name="Freeform 145"/>
          <p:cNvSpPr>
            <a:spLocks noEditPoints="1"/>
          </p:cNvSpPr>
          <p:nvPr/>
        </p:nvSpPr>
        <p:spPr bwMode="auto">
          <a:xfrm>
            <a:off x="6499076" y="4392682"/>
            <a:ext cx="203778" cy="307337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5" name="TextBox 194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24889389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8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0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" presetClass="entr" presetSubtype="1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1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1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1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6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26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7" presetID="26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3" presetID="26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6500"/>
                            </p:stCondLst>
                            <p:childTnLst>
                              <p:par>
                                <p:cTn id="1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25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16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76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/>
      <p:bldP spid="139" grpId="0"/>
      <p:bldP spid="141" grpId="0"/>
      <p:bldP spid="168" grpId="0"/>
      <p:bldP spid="189" grpId="0" animBg="1"/>
      <p:bldP spid="190" grpId="0" animBg="1"/>
      <p:bldP spid="194" grpId="0" animBg="1"/>
      <p:bldP spid="19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2637077"/>
            <a:ext cx="3720434" cy="16207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9" name="组合 158"/>
          <p:cNvGrpSpPr/>
          <p:nvPr/>
        </p:nvGrpSpPr>
        <p:grpSpPr>
          <a:xfrm>
            <a:off x="2753554" y="2651020"/>
            <a:ext cx="1846387" cy="1664728"/>
            <a:chOff x="3720691" y="2824413"/>
            <a:chExt cx="1341120" cy="1209172"/>
          </a:xfrm>
        </p:grpSpPr>
        <p:sp>
          <p:nvSpPr>
            <p:cNvPr id="160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62" name="Freeform 5"/>
          <p:cNvSpPr>
            <a:spLocks/>
          </p:cNvSpPr>
          <p:nvPr/>
        </p:nvSpPr>
        <p:spPr bwMode="auto">
          <a:xfrm rot="1855731">
            <a:off x="2879988" y="2765015"/>
            <a:ext cx="1593518" cy="143673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C00000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5449515" y="2600316"/>
            <a:ext cx="6552728" cy="1620772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673651" y="2600316"/>
            <a:ext cx="5544616" cy="1620772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 flipH="1">
            <a:off x="5881563" y="2788464"/>
            <a:ext cx="360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</a:t>
            </a:r>
            <a:endParaRPr lang="id-ID" sz="6600" b="1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9" name="文本框 9"/>
          <p:cNvSpPr txBox="1"/>
          <p:nvPr/>
        </p:nvSpPr>
        <p:spPr>
          <a:xfrm>
            <a:off x="6961683" y="2672324"/>
            <a:ext cx="2736304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岗位认知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037176" y="3248388"/>
            <a:ext cx="1436675" cy="215444"/>
            <a:chOff x="4369395" y="3284984"/>
            <a:chExt cx="1436675" cy="215444"/>
          </a:xfrm>
        </p:grpSpPr>
        <p:sp>
          <p:nvSpPr>
            <p:cNvPr id="21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岗位理解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8477336" y="3248388"/>
            <a:ext cx="1436675" cy="215444"/>
            <a:chOff x="4369395" y="3284984"/>
            <a:chExt cx="1436675" cy="215444"/>
          </a:xfrm>
        </p:grpSpPr>
        <p:sp>
          <p:nvSpPr>
            <p:cNvPr id="26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知识技能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9917496" y="3248388"/>
            <a:ext cx="1724707" cy="215444"/>
            <a:chOff x="4369395" y="3284984"/>
            <a:chExt cx="1724707" cy="215444"/>
          </a:xfrm>
        </p:grpSpPr>
        <p:sp>
          <p:nvSpPr>
            <p:cNvPr id="31" name="文本框 9"/>
            <p:cNvSpPr txBox="1"/>
            <p:nvPr/>
          </p:nvSpPr>
          <p:spPr>
            <a:xfrm>
              <a:off x="4581935" y="3284984"/>
              <a:ext cx="1512167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解决问题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等腰三角形 3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7033691" y="3537000"/>
            <a:ext cx="1436675" cy="215444"/>
            <a:chOff x="4369395" y="3284984"/>
            <a:chExt cx="1436675" cy="215444"/>
          </a:xfrm>
        </p:grpSpPr>
        <p:sp>
          <p:nvSpPr>
            <p:cNvPr id="36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责任义务</a:t>
              </a:r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等腰三角形 3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5" name="Freeform 9"/>
          <p:cNvSpPr>
            <a:spLocks noEditPoints="1"/>
          </p:cNvSpPr>
          <p:nvPr/>
        </p:nvSpPr>
        <p:spPr bwMode="auto">
          <a:xfrm rot="19469485">
            <a:off x="3239663" y="3023804"/>
            <a:ext cx="874163" cy="931474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27465639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162" grpId="0" animBg="1"/>
      <p:bldP spid="16" grpId="0" animBg="1"/>
      <p:bldP spid="17" grpId="0" animBg="1"/>
      <p:bldP spid="18" grpId="0"/>
      <p:bldP spid="19" grpId="0"/>
      <p:bldP spid="45" grpId="0" animBg="1"/>
      <p:bldP spid="4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岗位理解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11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1" name="Freeform 9"/>
          <p:cNvSpPr>
            <a:spLocks noEditPoints="1"/>
          </p:cNvSpPr>
          <p:nvPr/>
        </p:nvSpPr>
        <p:spPr bwMode="auto">
          <a:xfrm rot="19469485">
            <a:off x="687699" y="301317"/>
            <a:ext cx="360094" cy="383702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2"/>
          <p:cNvSpPr/>
          <p:nvPr/>
        </p:nvSpPr>
        <p:spPr>
          <a:xfrm>
            <a:off x="7537747" y="1628800"/>
            <a:ext cx="3442990" cy="2332788"/>
          </a:xfrm>
          <a:prstGeom prst="rect">
            <a:avLst/>
          </a:prstGeom>
          <a:blipFill>
            <a:blip r:embed="rId3" cstate="print">
              <a:extLst>
                <a:ext uri="{28A0092B-C50C-407E-A947-70E740481C1C}">
                  <a14:useLocalDpi xmlns="" xmlns:a14="http://schemas.microsoft.com/office/drawing/2010/main"/>
                </a:ext>
              </a:extLst>
            </a:blip>
            <a:srcRect/>
            <a:stretch>
              <a:fillRect l="8176" r="-35740"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Rectangle 2"/>
          <p:cNvSpPr/>
          <p:nvPr/>
        </p:nvSpPr>
        <p:spPr>
          <a:xfrm>
            <a:off x="1273051" y="1628800"/>
            <a:ext cx="3168352" cy="2332788"/>
          </a:xfrm>
          <a:prstGeom prst="rect">
            <a:avLst/>
          </a:prstGeom>
          <a:blipFill>
            <a:blip r:embed="rId4" cstate="print"/>
            <a:srcRect/>
            <a:stretch>
              <a:fillRect l="-3587" t="-4012" r="3587" b="-7100"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Rectangle 2"/>
          <p:cNvSpPr/>
          <p:nvPr/>
        </p:nvSpPr>
        <p:spPr>
          <a:xfrm>
            <a:off x="4297387" y="1628800"/>
            <a:ext cx="3600400" cy="2332788"/>
          </a:xfrm>
          <a:prstGeom prst="rect">
            <a:avLst/>
          </a:prstGeom>
          <a:solidFill>
            <a:schemeClr val="tx1">
              <a:lumMod val="95000"/>
              <a:lumOff val="5000"/>
              <a:alpha val="7059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TextBox 59"/>
          <p:cNvSpPr txBox="1">
            <a:spLocks noChangeArrowheads="1"/>
          </p:cNvSpPr>
          <p:nvPr/>
        </p:nvSpPr>
        <p:spPr bwMode="auto">
          <a:xfrm flipH="1">
            <a:off x="4441403" y="2021384"/>
            <a:ext cx="2630914" cy="39332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115196" tIns="57598" rIns="115196" bIns="5759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精诚合作互助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" name="矩形 47"/>
          <p:cNvSpPr>
            <a:spLocks noChangeArrowheads="1"/>
          </p:cNvSpPr>
          <p:nvPr/>
        </p:nvSpPr>
        <p:spPr bwMode="auto">
          <a:xfrm>
            <a:off x="4441798" y="2365655"/>
            <a:ext cx="3154563" cy="1408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15191" tIns="57595" rIns="115191" bIns="57595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毫无疑问进入这个大家庭，每个人都是公司一份子，各司其职为公司的正常运作尽心尽力。因此领导，下级，同事之间关系尤为重要，这样才能更好开展我们的工作。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357322" y="4638965"/>
            <a:ext cx="526544" cy="474739"/>
            <a:chOff x="5424755" y="1340768"/>
            <a:chExt cx="670560" cy="604586"/>
          </a:xfrm>
        </p:grpSpPr>
        <p:grpSp>
          <p:nvGrpSpPr>
            <p:cNvPr id="34" name="组合 33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36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5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8" name="文本框 9"/>
          <p:cNvSpPr txBox="1"/>
          <p:nvPr/>
        </p:nvSpPr>
        <p:spPr>
          <a:xfrm>
            <a:off x="1993131" y="4653136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输入文字标题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2065139" y="5013176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>
            <a:off x="10375371" y="4882752"/>
            <a:ext cx="258720" cy="233265"/>
            <a:chOff x="3720691" y="2824413"/>
            <a:chExt cx="1341120" cy="1209172"/>
          </a:xfrm>
        </p:grpSpPr>
        <p:sp>
          <p:nvSpPr>
            <p:cNvPr id="41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1968549" y="5160733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9920757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750"/>
                            </p:stCondLst>
                            <p:childTnLst>
                              <p:par>
                                <p:cTn id="5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2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0" grpId="0" animBg="1"/>
      <p:bldP spid="27" grpId="0" animBg="1"/>
      <p:bldP spid="29" grpId="0" animBg="1"/>
      <p:bldP spid="30" grpId="0"/>
      <p:bldP spid="32" grpId="0"/>
      <p:bldP spid="38" grpId="0"/>
      <p:bldP spid="43" grpId="0"/>
      <p:bldP spid="4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知识技能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12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1" name="Freeform 9"/>
          <p:cNvSpPr>
            <a:spLocks noEditPoints="1"/>
          </p:cNvSpPr>
          <p:nvPr/>
        </p:nvSpPr>
        <p:spPr bwMode="auto">
          <a:xfrm rot="19469485">
            <a:off x="687699" y="301317"/>
            <a:ext cx="360094" cy="383702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45" name="肘形连接符 44"/>
          <p:cNvCxnSpPr/>
          <p:nvPr/>
        </p:nvCxnSpPr>
        <p:spPr>
          <a:xfrm flipV="1">
            <a:off x="3721323" y="2108935"/>
            <a:ext cx="2909448" cy="757210"/>
          </a:xfrm>
          <a:prstGeom prst="bentConnector3">
            <a:avLst>
              <a:gd name="adj1" fmla="val 62381"/>
            </a:avLst>
          </a:prstGeom>
          <a:ln w="9525" cap="rnd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/>
          <p:nvPr/>
        </p:nvCxnSpPr>
        <p:spPr>
          <a:xfrm>
            <a:off x="3721323" y="3185644"/>
            <a:ext cx="3096344" cy="812358"/>
          </a:xfrm>
          <a:prstGeom prst="bentConnector3">
            <a:avLst>
              <a:gd name="adj1" fmla="val 50000"/>
            </a:avLst>
          </a:prstGeom>
          <a:ln w="9525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/>
          <p:nvPr/>
        </p:nvCxnSpPr>
        <p:spPr>
          <a:xfrm flipV="1">
            <a:off x="4340267" y="3096734"/>
            <a:ext cx="3010585" cy="777523"/>
          </a:xfrm>
          <a:prstGeom prst="bentConnector3">
            <a:avLst>
              <a:gd name="adj1" fmla="val 50000"/>
            </a:avLst>
          </a:prstGeom>
          <a:ln w="9525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/>
          <p:nvPr/>
        </p:nvCxnSpPr>
        <p:spPr>
          <a:xfrm>
            <a:off x="4297387" y="4173486"/>
            <a:ext cx="3096344" cy="812358"/>
          </a:xfrm>
          <a:prstGeom prst="bentConnector3">
            <a:avLst>
              <a:gd name="adj1" fmla="val 55369"/>
            </a:avLst>
          </a:prstGeom>
          <a:ln w="9525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组合 48"/>
          <p:cNvGrpSpPr/>
          <p:nvPr/>
        </p:nvGrpSpPr>
        <p:grpSpPr>
          <a:xfrm>
            <a:off x="1633091" y="2393556"/>
            <a:ext cx="2952328" cy="1843589"/>
            <a:chOff x="1633091" y="2393556"/>
            <a:chExt cx="2952328" cy="1843589"/>
          </a:xfrm>
        </p:grpSpPr>
        <p:sp>
          <p:nvSpPr>
            <p:cNvPr id="50" name="Freeform 9"/>
            <p:cNvSpPr>
              <a:spLocks/>
            </p:cNvSpPr>
            <p:nvPr/>
          </p:nvSpPr>
          <p:spPr bwMode="auto">
            <a:xfrm flipH="1">
              <a:off x="1633091" y="2393556"/>
              <a:ext cx="2952328" cy="1843589"/>
            </a:xfrm>
            <a:custGeom>
              <a:avLst/>
              <a:gdLst>
                <a:gd name="T0" fmla="*/ 262 w 320"/>
                <a:gd name="T1" fmla="*/ 70 h 200"/>
                <a:gd name="T2" fmla="*/ 163 w 320"/>
                <a:gd name="T3" fmla="*/ 0 h 200"/>
                <a:gd name="T4" fmla="*/ 63 w 320"/>
                <a:gd name="T5" fmla="*/ 94 h 200"/>
                <a:gd name="T6" fmla="*/ 54 w 320"/>
                <a:gd name="T7" fmla="*/ 93 h 200"/>
                <a:gd name="T8" fmla="*/ 0 w 320"/>
                <a:gd name="T9" fmla="*/ 146 h 200"/>
                <a:gd name="T10" fmla="*/ 43 w 320"/>
                <a:gd name="T11" fmla="*/ 200 h 200"/>
                <a:gd name="T12" fmla="*/ 251 w 320"/>
                <a:gd name="T13" fmla="*/ 200 h 200"/>
                <a:gd name="T14" fmla="*/ 320 w 320"/>
                <a:gd name="T15" fmla="*/ 134 h 200"/>
                <a:gd name="T16" fmla="*/ 262 w 320"/>
                <a:gd name="T17" fmla="*/ 7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200">
                  <a:moveTo>
                    <a:pt x="262" y="70"/>
                  </a:moveTo>
                  <a:cubicBezTo>
                    <a:pt x="249" y="29"/>
                    <a:pt x="209" y="0"/>
                    <a:pt x="163" y="0"/>
                  </a:cubicBezTo>
                  <a:cubicBezTo>
                    <a:pt x="108" y="0"/>
                    <a:pt x="66" y="41"/>
                    <a:pt x="63" y="94"/>
                  </a:cubicBezTo>
                  <a:cubicBezTo>
                    <a:pt x="60" y="94"/>
                    <a:pt x="57" y="93"/>
                    <a:pt x="54" y="93"/>
                  </a:cubicBezTo>
                  <a:cubicBezTo>
                    <a:pt x="24" y="93"/>
                    <a:pt x="0" y="117"/>
                    <a:pt x="0" y="146"/>
                  </a:cubicBezTo>
                  <a:cubicBezTo>
                    <a:pt x="0" y="171"/>
                    <a:pt x="19" y="195"/>
                    <a:pt x="43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87" y="200"/>
                    <a:pt x="320" y="170"/>
                    <a:pt x="320" y="134"/>
                  </a:cubicBezTo>
                  <a:cubicBezTo>
                    <a:pt x="320" y="101"/>
                    <a:pt x="295" y="74"/>
                    <a:pt x="262" y="70"/>
                  </a:cubicBez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75520" tIns="37760" rIns="75520" bIns="377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203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/>
                <a:ea typeface="宋体"/>
              </a:endParaRPr>
            </a:p>
          </p:txBody>
        </p:sp>
        <p:sp>
          <p:nvSpPr>
            <p:cNvPr id="51" name="Freeform 9"/>
            <p:cNvSpPr>
              <a:spLocks/>
            </p:cNvSpPr>
            <p:nvPr/>
          </p:nvSpPr>
          <p:spPr bwMode="auto">
            <a:xfrm flipH="1">
              <a:off x="1709291" y="2441139"/>
              <a:ext cx="2799928" cy="1748422"/>
            </a:xfrm>
            <a:custGeom>
              <a:avLst/>
              <a:gdLst>
                <a:gd name="T0" fmla="*/ 262 w 320"/>
                <a:gd name="T1" fmla="*/ 70 h 200"/>
                <a:gd name="T2" fmla="*/ 163 w 320"/>
                <a:gd name="T3" fmla="*/ 0 h 200"/>
                <a:gd name="T4" fmla="*/ 63 w 320"/>
                <a:gd name="T5" fmla="*/ 94 h 200"/>
                <a:gd name="T6" fmla="*/ 54 w 320"/>
                <a:gd name="T7" fmla="*/ 93 h 200"/>
                <a:gd name="T8" fmla="*/ 0 w 320"/>
                <a:gd name="T9" fmla="*/ 146 h 200"/>
                <a:gd name="T10" fmla="*/ 43 w 320"/>
                <a:gd name="T11" fmla="*/ 200 h 200"/>
                <a:gd name="T12" fmla="*/ 251 w 320"/>
                <a:gd name="T13" fmla="*/ 200 h 200"/>
                <a:gd name="T14" fmla="*/ 320 w 320"/>
                <a:gd name="T15" fmla="*/ 134 h 200"/>
                <a:gd name="T16" fmla="*/ 262 w 320"/>
                <a:gd name="T17" fmla="*/ 7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200">
                  <a:moveTo>
                    <a:pt x="262" y="70"/>
                  </a:moveTo>
                  <a:cubicBezTo>
                    <a:pt x="249" y="29"/>
                    <a:pt x="209" y="0"/>
                    <a:pt x="163" y="0"/>
                  </a:cubicBezTo>
                  <a:cubicBezTo>
                    <a:pt x="108" y="0"/>
                    <a:pt x="66" y="41"/>
                    <a:pt x="63" y="94"/>
                  </a:cubicBezTo>
                  <a:cubicBezTo>
                    <a:pt x="60" y="94"/>
                    <a:pt x="57" y="93"/>
                    <a:pt x="54" y="93"/>
                  </a:cubicBezTo>
                  <a:cubicBezTo>
                    <a:pt x="24" y="93"/>
                    <a:pt x="0" y="117"/>
                    <a:pt x="0" y="146"/>
                  </a:cubicBezTo>
                  <a:cubicBezTo>
                    <a:pt x="0" y="171"/>
                    <a:pt x="19" y="195"/>
                    <a:pt x="43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87" y="200"/>
                    <a:pt x="320" y="170"/>
                    <a:pt x="320" y="134"/>
                  </a:cubicBezTo>
                  <a:cubicBezTo>
                    <a:pt x="320" y="101"/>
                    <a:pt x="295" y="74"/>
                    <a:pt x="262" y="70"/>
                  </a:cubicBez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75520" tIns="37760" rIns="75520" bIns="377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203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/>
                <a:ea typeface="宋体"/>
              </a:endParaRPr>
            </a:p>
          </p:txBody>
        </p:sp>
      </p:grpSp>
      <p:sp>
        <p:nvSpPr>
          <p:cNvPr id="52" name="KSO_Shape"/>
          <p:cNvSpPr>
            <a:spLocks/>
          </p:cNvSpPr>
          <p:nvPr/>
        </p:nvSpPr>
        <p:spPr bwMode="auto">
          <a:xfrm>
            <a:off x="2683259" y="2998179"/>
            <a:ext cx="634342" cy="634342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5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6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6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6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5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1993131" y="3752424"/>
            <a:ext cx="2127831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矩形 47"/>
          <p:cNvSpPr>
            <a:spLocks noChangeArrowheads="1"/>
          </p:cNvSpPr>
          <p:nvPr/>
        </p:nvSpPr>
        <p:spPr bwMode="auto">
          <a:xfrm>
            <a:off x="1948296" y="4437112"/>
            <a:ext cx="2493107" cy="1384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录入上述图表的描述说明，在此录入上述图表的描述说明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6385619" y="1784031"/>
            <a:ext cx="670560" cy="604586"/>
            <a:chOff x="5424755" y="1340768"/>
            <a:chExt cx="670560" cy="604586"/>
          </a:xfrm>
        </p:grpSpPr>
        <p:grpSp>
          <p:nvGrpSpPr>
            <p:cNvPr id="56" name="组合 55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63" name="组合 62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5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6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64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62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7" name="矩形 66"/>
          <p:cNvSpPr/>
          <p:nvPr/>
        </p:nvSpPr>
        <p:spPr>
          <a:xfrm>
            <a:off x="7238155" y="1628800"/>
            <a:ext cx="2531840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初级注册会计师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矩形 47"/>
          <p:cNvSpPr>
            <a:spLocks noChangeArrowheads="1"/>
          </p:cNvSpPr>
          <p:nvPr/>
        </p:nvSpPr>
        <p:spPr bwMode="auto">
          <a:xfrm>
            <a:off x="7238155" y="1951798"/>
            <a:ext cx="303589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69" name="组合 68"/>
          <p:cNvGrpSpPr/>
          <p:nvPr/>
        </p:nvGrpSpPr>
        <p:grpSpPr>
          <a:xfrm>
            <a:off x="7105699" y="2795859"/>
            <a:ext cx="670560" cy="604586"/>
            <a:chOff x="5424755" y="1340768"/>
            <a:chExt cx="670560" cy="604586"/>
          </a:xfrm>
        </p:grpSpPr>
        <p:grpSp>
          <p:nvGrpSpPr>
            <p:cNvPr id="70" name="组合 6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72" name="组合 7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7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7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7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71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7958235" y="2640628"/>
            <a:ext cx="1811760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英语六级证书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矩形 47"/>
          <p:cNvSpPr>
            <a:spLocks noChangeArrowheads="1"/>
          </p:cNvSpPr>
          <p:nvPr/>
        </p:nvSpPr>
        <p:spPr bwMode="auto">
          <a:xfrm>
            <a:off x="7958235" y="2963626"/>
            <a:ext cx="303589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日常基本口语基本没问题，口语和外国客户简单对话。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6457627" y="3659955"/>
            <a:ext cx="670560" cy="604586"/>
            <a:chOff x="5424755" y="1340768"/>
            <a:chExt cx="670560" cy="604586"/>
          </a:xfrm>
        </p:grpSpPr>
        <p:grpSp>
          <p:nvGrpSpPr>
            <p:cNvPr id="79" name="组合 7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81" name="组合 8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8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8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8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80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85" name="矩形 84"/>
          <p:cNvSpPr/>
          <p:nvPr/>
        </p:nvSpPr>
        <p:spPr>
          <a:xfrm>
            <a:off x="7310163" y="3504724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en-US" altLang="zh-CN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ADOBE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6" name="矩形 47"/>
          <p:cNvSpPr>
            <a:spLocks noChangeArrowheads="1"/>
          </p:cNvSpPr>
          <p:nvPr/>
        </p:nvSpPr>
        <p:spPr bwMode="auto">
          <a:xfrm>
            <a:off x="7310163" y="3827722"/>
            <a:ext cx="3107904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获得美国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Adobe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公司平面技能证书，熟练掌握</a:t>
            </a:r>
            <a:r>
              <a:rPr lang="en-US" altLang="zh-CN" sz="1400" dirty="0" err="1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photoshop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软件。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7105699" y="4596059"/>
            <a:ext cx="670560" cy="604586"/>
            <a:chOff x="5424755" y="1340768"/>
            <a:chExt cx="670560" cy="604586"/>
          </a:xfrm>
        </p:grpSpPr>
        <p:grpSp>
          <p:nvGrpSpPr>
            <p:cNvPr id="88" name="组合 8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9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9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9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8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94" name="矩形 93"/>
          <p:cNvSpPr/>
          <p:nvPr/>
        </p:nvSpPr>
        <p:spPr>
          <a:xfrm>
            <a:off x="7958235" y="4440828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en-US" altLang="zh-CN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OFFICE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5" name="矩形 47"/>
          <p:cNvSpPr>
            <a:spLocks noChangeArrowheads="1"/>
          </p:cNvSpPr>
          <p:nvPr/>
        </p:nvSpPr>
        <p:spPr bwMode="auto">
          <a:xfrm>
            <a:off x="7958235" y="4763826"/>
            <a:ext cx="3107904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熟练操作办公软件，能够独立完成会议</a:t>
            </a:r>
            <a:r>
              <a:rPr lang="en-US" altLang="zh-CN" sz="1400" dirty="0" err="1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ppt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培训工作。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6510935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75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250"/>
                            </p:stCondLst>
                            <p:childTnLst>
                              <p:par>
                                <p:cTn id="4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4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150"/>
                            </p:stCondLst>
                            <p:childTnLst>
                              <p:par>
                                <p:cTn id="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650"/>
                            </p:stCondLst>
                            <p:childTnLst>
                              <p:par>
                                <p:cTn id="6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4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5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50"/>
                            </p:stCondLst>
                            <p:childTnLst>
                              <p:par>
                                <p:cTn id="7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4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4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95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450"/>
                            </p:stCondLst>
                            <p:childTnLst>
                              <p:par>
                                <p:cTn id="9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4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" dur="4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35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52" grpId="0" animBg="1"/>
      <p:bldP spid="53" grpId="0"/>
      <p:bldP spid="54" grpId="0"/>
      <p:bldP spid="67" grpId="0"/>
      <p:bldP spid="68" grpId="0"/>
      <p:bldP spid="76" grpId="0"/>
      <p:bldP spid="77" grpId="0"/>
      <p:bldP spid="85" grpId="0"/>
      <p:bldP spid="86" grpId="0"/>
      <p:bldP spid="94" grpId="0"/>
      <p:bldP spid="95" grpId="0"/>
      <p:bldP spid="9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解决问题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13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1" name="Freeform 9"/>
          <p:cNvSpPr>
            <a:spLocks noEditPoints="1"/>
          </p:cNvSpPr>
          <p:nvPr/>
        </p:nvSpPr>
        <p:spPr bwMode="auto">
          <a:xfrm rot="19469485">
            <a:off x="687699" y="301317"/>
            <a:ext cx="360094" cy="383702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100490" y="1383687"/>
            <a:ext cx="4013321" cy="4966128"/>
            <a:chOff x="865232" y="1286330"/>
            <a:chExt cx="4013321" cy="4966128"/>
          </a:xfrm>
        </p:grpSpPr>
        <p:pic>
          <p:nvPicPr>
            <p:cNvPr id="20" name="Picture 3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="" xmlns:a14="http://schemas.microsoft.com/office/drawing/2010/main"/>
                </a:ext>
              </a:extLst>
            </a:blip>
            <a:srcRect l="5354" t="8440" r="6203" b="10137"/>
            <a:stretch/>
          </p:blipFill>
          <p:spPr>
            <a:xfrm>
              <a:off x="865232" y="1286330"/>
              <a:ext cx="4013321" cy="4966128"/>
            </a:xfrm>
            <a:prstGeom prst="rect">
              <a:avLst/>
            </a:prstGeom>
          </p:spPr>
        </p:pic>
        <p:sp>
          <p:nvSpPr>
            <p:cNvPr id="27" name="Rectangle 4"/>
            <p:cNvSpPr/>
            <p:nvPr/>
          </p:nvSpPr>
          <p:spPr>
            <a:xfrm>
              <a:off x="1454929" y="1875864"/>
              <a:ext cx="2838784" cy="3697941"/>
            </a:xfrm>
            <a:prstGeom prst="rect">
              <a:avLst/>
            </a:prstGeom>
            <a:blipFill>
              <a:blip r:embed="rId4" cstate="print">
                <a:extLst>
                  <a:ext uri="{28A0092B-C50C-407E-A947-70E740481C1C}">
                    <a14:useLocalDpi xmlns=""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rgbClr val="414455"/>
                </a:solidFill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321723" y="2030186"/>
            <a:ext cx="1152128" cy="1038774"/>
            <a:chOff x="5424755" y="1340768"/>
            <a:chExt cx="670560" cy="604586"/>
          </a:xfrm>
        </p:grpSpPr>
        <p:grpSp>
          <p:nvGrpSpPr>
            <p:cNvPr id="29" name="组合 2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32" name="组合 3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3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3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30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8608620" y="2060848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发现问题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8607932" y="2383846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3721323" y="2894282"/>
            <a:ext cx="1152128" cy="1038774"/>
            <a:chOff x="5424755" y="1340768"/>
            <a:chExt cx="670560" cy="604586"/>
          </a:xfrm>
        </p:grpSpPr>
        <p:grpSp>
          <p:nvGrpSpPr>
            <p:cNvPr id="39" name="组合 3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0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45" name="矩形 44"/>
          <p:cNvSpPr/>
          <p:nvPr/>
        </p:nvSpPr>
        <p:spPr>
          <a:xfrm>
            <a:off x="769683" y="2852936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提出假设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矩形 47"/>
          <p:cNvSpPr>
            <a:spLocks noChangeArrowheads="1"/>
          </p:cNvSpPr>
          <p:nvPr/>
        </p:nvSpPr>
        <p:spPr bwMode="auto">
          <a:xfrm>
            <a:off x="768995" y="3175934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7321723" y="3614362"/>
            <a:ext cx="1152128" cy="1038774"/>
            <a:chOff x="5424755" y="1340768"/>
            <a:chExt cx="670560" cy="604586"/>
          </a:xfrm>
        </p:grpSpPr>
        <p:grpSp>
          <p:nvGrpSpPr>
            <p:cNvPr id="48" name="组合 4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0" name="组合 4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9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608620" y="3645024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问题分析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5" name="矩形 47"/>
          <p:cNvSpPr>
            <a:spLocks noChangeArrowheads="1"/>
          </p:cNvSpPr>
          <p:nvPr/>
        </p:nvSpPr>
        <p:spPr bwMode="auto">
          <a:xfrm>
            <a:off x="8607932" y="3968022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3721323" y="4365955"/>
            <a:ext cx="1152128" cy="1038774"/>
            <a:chOff x="5424755" y="1340768"/>
            <a:chExt cx="670560" cy="604586"/>
          </a:xfrm>
        </p:grpSpPr>
        <p:grpSp>
          <p:nvGrpSpPr>
            <p:cNvPr id="57" name="组合 56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9" name="组合 58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1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2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60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58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3" name="矩形 62"/>
          <p:cNvSpPr/>
          <p:nvPr/>
        </p:nvSpPr>
        <p:spPr>
          <a:xfrm>
            <a:off x="769683" y="4324609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检验假设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矩形 47"/>
          <p:cNvSpPr>
            <a:spLocks noChangeArrowheads="1"/>
          </p:cNvSpPr>
          <p:nvPr/>
        </p:nvSpPr>
        <p:spPr bwMode="auto">
          <a:xfrm>
            <a:off x="768995" y="4647607"/>
            <a:ext cx="2890255" cy="1384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2638062889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8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3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1" dur="4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4" dur="4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150"/>
                                </p:stCondLst>
                                <p:childTnLst>
                                  <p:par>
                                    <p:cTn id="36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4" dur="4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7" dur="4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49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57" dur="4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60" dur="4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62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0" dur="4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3" dur="4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4850"/>
                                </p:stCondLst>
                                <p:childTnLst>
                                  <p:par>
                                    <p:cTn id="7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12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6" grpId="0"/>
          <p:bldP spid="37" grpId="0"/>
          <p:bldP spid="45" grpId="0"/>
          <p:bldP spid="46" grpId="0"/>
          <p:bldP spid="54" grpId="0"/>
          <p:bldP spid="55" grpId="0"/>
          <p:bldP spid="63" grpId="0"/>
          <p:bldP spid="64" grpId="0"/>
          <p:bldP spid="6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8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3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1" dur="4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4" dur="4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150"/>
                                </p:stCondLst>
                                <p:childTnLst>
                                  <p:par>
                                    <p:cTn id="36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4" dur="4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7" dur="4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49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57" dur="4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60" dur="4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62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0" dur="4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3" dur="4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4850"/>
                                </p:stCondLst>
                                <p:childTnLst>
                                  <p:par>
                                    <p:cTn id="7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12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6" grpId="0"/>
          <p:bldP spid="37" grpId="0"/>
          <p:bldP spid="45" grpId="0"/>
          <p:bldP spid="46" grpId="0"/>
          <p:bldP spid="54" grpId="0"/>
          <p:bldP spid="55" grpId="0"/>
          <p:bldP spid="63" grpId="0"/>
          <p:bldP spid="64" grpId="0"/>
          <p:bldP spid="65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责任义务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14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1" name="Freeform 9"/>
          <p:cNvSpPr>
            <a:spLocks noEditPoints="1"/>
          </p:cNvSpPr>
          <p:nvPr/>
        </p:nvSpPr>
        <p:spPr bwMode="auto">
          <a:xfrm rot="19469485">
            <a:off x="687699" y="301317"/>
            <a:ext cx="360094" cy="383702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5217145" y="2389175"/>
            <a:ext cx="1820365" cy="1641266"/>
            <a:chOff x="3720691" y="2824413"/>
            <a:chExt cx="1341120" cy="1209172"/>
          </a:xfrm>
        </p:grpSpPr>
        <p:sp>
          <p:nvSpPr>
            <p:cNvPr id="97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14455"/>
                </a:solidFill>
              </a:endParaRPr>
            </a:p>
          </p:txBody>
        </p:sp>
        <p:sp>
          <p:nvSpPr>
            <p:cNvPr id="98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14455"/>
                </a:solidFill>
              </a:endParaRPr>
            </a:p>
          </p:txBody>
        </p:sp>
      </p:grpSp>
      <p:sp>
        <p:nvSpPr>
          <p:cNvPr id="99" name="Freeform 5"/>
          <p:cNvSpPr>
            <a:spLocks/>
          </p:cNvSpPr>
          <p:nvPr/>
        </p:nvSpPr>
        <p:spPr bwMode="auto">
          <a:xfrm rot="1855731">
            <a:off x="5341797" y="2501563"/>
            <a:ext cx="1571060" cy="1416491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414455"/>
              </a:solidFill>
            </a:endParaRPr>
          </a:p>
        </p:txBody>
      </p:sp>
      <p:sp>
        <p:nvSpPr>
          <p:cNvPr id="100" name="文本框 9"/>
          <p:cNvSpPr txBox="1"/>
          <p:nvPr/>
        </p:nvSpPr>
        <p:spPr>
          <a:xfrm>
            <a:off x="5449515" y="2996952"/>
            <a:ext cx="1253594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自身义务</a:t>
            </a:r>
            <a:endParaRPr lang="en-US" altLang="zh-CN" sz="20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6529635" y="2288087"/>
            <a:ext cx="670560" cy="604586"/>
            <a:chOff x="5424755" y="1340768"/>
            <a:chExt cx="670560" cy="604586"/>
          </a:xfrm>
        </p:grpSpPr>
        <p:grpSp>
          <p:nvGrpSpPr>
            <p:cNvPr id="102" name="组合 101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04" name="组合 103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06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07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05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03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08" name="矩形 107"/>
          <p:cNvSpPr/>
          <p:nvPr/>
        </p:nvSpPr>
        <p:spPr>
          <a:xfrm>
            <a:off x="7321723" y="2132856"/>
            <a:ext cx="291077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对待</a:t>
            </a:r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下属互帮互助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9" name="矩形 47"/>
          <p:cNvSpPr>
            <a:spLocks noChangeArrowheads="1"/>
          </p:cNvSpPr>
          <p:nvPr/>
        </p:nvSpPr>
        <p:spPr bwMode="auto">
          <a:xfrm>
            <a:off x="7321723" y="2455854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110" name="组合 109"/>
          <p:cNvGrpSpPr/>
          <p:nvPr/>
        </p:nvGrpSpPr>
        <p:grpSpPr>
          <a:xfrm>
            <a:off x="6529635" y="3368207"/>
            <a:ext cx="670560" cy="604586"/>
            <a:chOff x="5424755" y="1340768"/>
            <a:chExt cx="670560" cy="604586"/>
          </a:xfrm>
        </p:grpSpPr>
        <p:grpSp>
          <p:nvGrpSpPr>
            <p:cNvPr id="111" name="组合 110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13" name="组合 112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15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16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14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12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17" name="矩形 116"/>
          <p:cNvSpPr/>
          <p:nvPr/>
        </p:nvSpPr>
        <p:spPr>
          <a:xfrm>
            <a:off x="7321723" y="3212976"/>
            <a:ext cx="208823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公司</a:t>
            </a:r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荣誉大于</a:t>
            </a:r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个人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8" name="矩形 47"/>
          <p:cNvSpPr>
            <a:spLocks noChangeArrowheads="1"/>
          </p:cNvSpPr>
          <p:nvPr/>
        </p:nvSpPr>
        <p:spPr bwMode="auto">
          <a:xfrm>
            <a:off x="7321723" y="3535974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119" name="组合 118"/>
          <p:cNvGrpSpPr/>
          <p:nvPr/>
        </p:nvGrpSpPr>
        <p:grpSpPr>
          <a:xfrm>
            <a:off x="4994979" y="2276872"/>
            <a:ext cx="670560" cy="604586"/>
            <a:chOff x="5424755" y="1340768"/>
            <a:chExt cx="670560" cy="604586"/>
          </a:xfrm>
        </p:grpSpPr>
        <p:grpSp>
          <p:nvGrpSpPr>
            <p:cNvPr id="120" name="组合 11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22" name="组合 12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2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2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2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21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26" name="矩形 125"/>
          <p:cNvSpPr/>
          <p:nvPr/>
        </p:nvSpPr>
        <p:spPr>
          <a:xfrm>
            <a:off x="2353171" y="2136572"/>
            <a:ext cx="2232248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及时</a:t>
            </a:r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完成上级</a:t>
            </a:r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任务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7" name="矩形 47"/>
          <p:cNvSpPr>
            <a:spLocks noChangeArrowheads="1"/>
          </p:cNvSpPr>
          <p:nvPr/>
        </p:nvSpPr>
        <p:spPr bwMode="auto">
          <a:xfrm>
            <a:off x="2353171" y="2459570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128" name="组合 127"/>
          <p:cNvGrpSpPr/>
          <p:nvPr/>
        </p:nvGrpSpPr>
        <p:grpSpPr>
          <a:xfrm>
            <a:off x="4994979" y="3353276"/>
            <a:ext cx="670560" cy="604586"/>
            <a:chOff x="5424755" y="1340768"/>
            <a:chExt cx="670560" cy="604586"/>
          </a:xfrm>
        </p:grpSpPr>
        <p:grpSp>
          <p:nvGrpSpPr>
            <p:cNvPr id="129" name="组合 12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31" name="组合 13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3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3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3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30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35" name="矩形 134"/>
          <p:cNvSpPr/>
          <p:nvPr/>
        </p:nvSpPr>
        <p:spPr>
          <a:xfrm>
            <a:off x="2353171" y="3212976"/>
            <a:ext cx="2232248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同事</a:t>
            </a:r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之间团结</a:t>
            </a:r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友爱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6" name="矩形 47"/>
          <p:cNvSpPr>
            <a:spLocks noChangeArrowheads="1"/>
          </p:cNvSpPr>
          <p:nvPr/>
        </p:nvSpPr>
        <p:spPr bwMode="auto">
          <a:xfrm>
            <a:off x="2353171" y="3535974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137" name="组合 136"/>
          <p:cNvGrpSpPr/>
          <p:nvPr/>
        </p:nvGrpSpPr>
        <p:grpSpPr>
          <a:xfrm>
            <a:off x="1357322" y="4919042"/>
            <a:ext cx="526544" cy="474739"/>
            <a:chOff x="5424755" y="1340768"/>
            <a:chExt cx="670560" cy="604586"/>
          </a:xfrm>
        </p:grpSpPr>
        <p:grpSp>
          <p:nvGrpSpPr>
            <p:cNvPr id="138" name="组合 137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40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39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2" name="文本框 9"/>
          <p:cNvSpPr txBox="1"/>
          <p:nvPr/>
        </p:nvSpPr>
        <p:spPr>
          <a:xfrm>
            <a:off x="1993131" y="4933213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个人寄语</a:t>
            </a:r>
          </a:p>
        </p:txBody>
      </p:sp>
      <p:cxnSp>
        <p:nvCxnSpPr>
          <p:cNvPr id="143" name="直接连接符 142"/>
          <p:cNvCxnSpPr/>
          <p:nvPr/>
        </p:nvCxnSpPr>
        <p:spPr>
          <a:xfrm>
            <a:off x="2065139" y="5293253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4" name="组合 143"/>
          <p:cNvGrpSpPr/>
          <p:nvPr/>
        </p:nvGrpSpPr>
        <p:grpSpPr>
          <a:xfrm>
            <a:off x="10375371" y="5162829"/>
            <a:ext cx="258720" cy="233265"/>
            <a:chOff x="3720691" y="2824413"/>
            <a:chExt cx="1341120" cy="1209172"/>
          </a:xfrm>
        </p:grpSpPr>
        <p:sp>
          <p:nvSpPr>
            <p:cNvPr id="145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7" name="TextBox 146"/>
          <p:cNvSpPr txBox="1"/>
          <p:nvPr/>
        </p:nvSpPr>
        <p:spPr>
          <a:xfrm>
            <a:off x="1968549" y="5440810"/>
            <a:ext cx="8545239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既然进入这个大家庭，无论领导，同事，下级之间都是各司其职，分工不同，在完成自身本职工作前提下，也要关心公司其他部门。今后公司利益，效益才是我们的目标。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2814044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5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4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4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650"/>
                            </p:stCondLst>
                            <p:childTnLst>
                              <p:par>
                                <p:cTn id="4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4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4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50"/>
                            </p:stCondLst>
                            <p:childTnLst>
                              <p:par>
                                <p:cTn id="5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4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4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450"/>
                            </p:stCondLst>
                            <p:childTnLst>
                              <p:par>
                                <p:cTn id="7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4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4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350"/>
                            </p:stCondLst>
                            <p:childTnLst>
                              <p:par>
                                <p:cTn id="8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85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850"/>
                            </p:stCondLst>
                            <p:childTnLst>
                              <p:par>
                                <p:cTn id="9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9600"/>
                            </p:stCondLst>
                            <p:childTnLst>
                              <p:par>
                                <p:cTn id="10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0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1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2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99" grpId="0" animBg="1"/>
      <p:bldP spid="100" grpId="0"/>
      <p:bldP spid="108" grpId="0"/>
      <p:bldP spid="109" grpId="0"/>
      <p:bldP spid="117" grpId="0"/>
      <p:bldP spid="118" grpId="0"/>
      <p:bldP spid="126" grpId="0"/>
      <p:bldP spid="127" grpId="0"/>
      <p:bldP spid="135" grpId="0"/>
      <p:bldP spid="136" grpId="0"/>
      <p:bldP spid="142" grpId="0"/>
      <p:bldP spid="147" grpId="0"/>
      <p:bldP spid="14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2637077"/>
            <a:ext cx="3720434" cy="16207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9" name="组合 158"/>
          <p:cNvGrpSpPr/>
          <p:nvPr/>
        </p:nvGrpSpPr>
        <p:grpSpPr>
          <a:xfrm>
            <a:off x="2753554" y="2651020"/>
            <a:ext cx="1846387" cy="1664728"/>
            <a:chOff x="3720691" y="2824413"/>
            <a:chExt cx="1341120" cy="1209172"/>
          </a:xfrm>
        </p:grpSpPr>
        <p:sp>
          <p:nvSpPr>
            <p:cNvPr id="160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62" name="Freeform 5"/>
          <p:cNvSpPr>
            <a:spLocks/>
          </p:cNvSpPr>
          <p:nvPr/>
        </p:nvSpPr>
        <p:spPr bwMode="auto">
          <a:xfrm rot="1855731">
            <a:off x="2879988" y="2765015"/>
            <a:ext cx="1593518" cy="143673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C00000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5449515" y="2600316"/>
            <a:ext cx="6552728" cy="1620772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673651" y="2600316"/>
            <a:ext cx="5544616" cy="1620772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 flipH="1">
            <a:off x="5881563" y="2788464"/>
            <a:ext cx="360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</a:t>
            </a:r>
            <a:endParaRPr lang="id-ID" sz="6600" b="1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9" name="文本框 9"/>
          <p:cNvSpPr txBox="1"/>
          <p:nvPr/>
        </p:nvSpPr>
        <p:spPr>
          <a:xfrm>
            <a:off x="6961683" y="2672324"/>
            <a:ext cx="2736304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037176" y="3248388"/>
            <a:ext cx="1436675" cy="215444"/>
            <a:chOff x="4369395" y="3284984"/>
            <a:chExt cx="1436675" cy="215444"/>
          </a:xfrm>
        </p:grpSpPr>
        <p:sp>
          <p:nvSpPr>
            <p:cNvPr id="21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核心竞争力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8477336" y="3248388"/>
            <a:ext cx="1436675" cy="215444"/>
            <a:chOff x="4369395" y="3284984"/>
            <a:chExt cx="1436675" cy="215444"/>
          </a:xfrm>
        </p:grpSpPr>
        <p:sp>
          <p:nvSpPr>
            <p:cNvPr id="26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领导能力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9917496" y="3248388"/>
            <a:ext cx="1724707" cy="215444"/>
            <a:chOff x="4369395" y="3284984"/>
            <a:chExt cx="1724707" cy="215444"/>
          </a:xfrm>
        </p:grpSpPr>
        <p:sp>
          <p:nvSpPr>
            <p:cNvPr id="31" name="文本框 9"/>
            <p:cNvSpPr txBox="1"/>
            <p:nvPr/>
          </p:nvSpPr>
          <p:spPr>
            <a:xfrm>
              <a:off x="4581935" y="3284984"/>
              <a:ext cx="1512167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执行力</a:t>
              </a: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等腰三角形 3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7033691" y="3515773"/>
            <a:ext cx="1436675" cy="215444"/>
            <a:chOff x="4369395" y="3284984"/>
            <a:chExt cx="1436675" cy="215444"/>
          </a:xfrm>
        </p:grpSpPr>
        <p:sp>
          <p:nvSpPr>
            <p:cNvPr id="50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团结合作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51" name="组合 5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2" name="椭圆 5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等腰三角形 5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8473851" y="3515773"/>
            <a:ext cx="1436675" cy="215444"/>
            <a:chOff x="4369395" y="3284984"/>
            <a:chExt cx="1436675" cy="215444"/>
          </a:xfrm>
        </p:grpSpPr>
        <p:sp>
          <p:nvSpPr>
            <p:cNvPr id="56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协调技能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8" name="椭圆 5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等腰三角形 5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60" name="组合 59"/>
          <p:cNvGrpSpPr/>
          <p:nvPr/>
        </p:nvGrpSpPr>
        <p:grpSpPr>
          <a:xfrm>
            <a:off x="9914011" y="3515773"/>
            <a:ext cx="1724707" cy="215444"/>
            <a:chOff x="4369395" y="3284984"/>
            <a:chExt cx="1724707" cy="215444"/>
          </a:xfrm>
        </p:grpSpPr>
        <p:sp>
          <p:nvSpPr>
            <p:cNvPr id="61" name="文本框 9"/>
            <p:cNvSpPr txBox="1"/>
            <p:nvPr/>
          </p:nvSpPr>
          <p:spPr>
            <a:xfrm>
              <a:off x="4581935" y="3284984"/>
              <a:ext cx="1512167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创新能力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64" name="椭圆 63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5" name="等腰三角形 64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5" name="Freeform 145"/>
          <p:cNvSpPr>
            <a:spLocks noEditPoints="1"/>
          </p:cNvSpPr>
          <p:nvPr/>
        </p:nvSpPr>
        <p:spPr bwMode="auto">
          <a:xfrm>
            <a:off x="3396957" y="3050053"/>
            <a:ext cx="684406" cy="1032217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TextBox 65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548127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162" grpId="0" animBg="1"/>
      <p:bldP spid="16" grpId="0" animBg="1"/>
      <p:bldP spid="17" grpId="0" animBg="1"/>
      <p:bldP spid="18" grpId="0"/>
      <p:bldP spid="19" grpId="0"/>
      <p:bldP spid="55" grpId="0" animBg="1"/>
      <p:bldP spid="6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核心竞争力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106" name="直接连接符 105"/>
          <p:cNvCxnSpPr/>
          <p:nvPr/>
        </p:nvCxnSpPr>
        <p:spPr>
          <a:xfrm flipV="1">
            <a:off x="3649315" y="1988840"/>
            <a:ext cx="2412192" cy="701179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/>
        </p:nvCxnSpPr>
        <p:spPr>
          <a:xfrm flipV="1">
            <a:off x="4354904" y="1988840"/>
            <a:ext cx="1706603" cy="1537722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 flipV="1">
            <a:off x="5411127" y="1988840"/>
            <a:ext cx="650380" cy="2027866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 flipH="1" flipV="1">
            <a:off x="6061507" y="1988840"/>
            <a:ext cx="574541" cy="2075575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 flipH="1" flipV="1">
            <a:off x="6061507" y="1988840"/>
            <a:ext cx="1647314" cy="1537722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>
            <a:off x="6061507" y="1988840"/>
            <a:ext cx="2437224" cy="757312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组合 111"/>
          <p:cNvGrpSpPr/>
          <p:nvPr/>
        </p:nvGrpSpPr>
        <p:grpSpPr>
          <a:xfrm>
            <a:off x="5313357" y="1327884"/>
            <a:ext cx="1568461" cy="1414146"/>
            <a:chOff x="3720691" y="2824413"/>
            <a:chExt cx="1341120" cy="1209172"/>
          </a:xfrm>
        </p:grpSpPr>
        <p:sp>
          <p:nvSpPr>
            <p:cNvPr id="113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15" name="Freeform 5"/>
          <p:cNvSpPr>
            <a:spLocks/>
          </p:cNvSpPr>
          <p:nvPr/>
        </p:nvSpPr>
        <p:spPr bwMode="auto">
          <a:xfrm rot="1855731">
            <a:off x="5414894" y="1432320"/>
            <a:ext cx="1353655" cy="122047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6" name="文本框 9"/>
          <p:cNvSpPr txBox="1"/>
          <p:nvPr/>
        </p:nvSpPr>
        <p:spPr>
          <a:xfrm>
            <a:off x="5557528" y="1710553"/>
            <a:ext cx="1080120" cy="68480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核心</a:t>
            </a:r>
            <a:endParaRPr lang="en-US" altLang="zh-CN" sz="20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竞争力</a:t>
            </a:r>
            <a:endParaRPr lang="en-US" altLang="zh-CN" sz="20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17" name="组合 116"/>
          <p:cNvGrpSpPr/>
          <p:nvPr/>
        </p:nvGrpSpPr>
        <p:grpSpPr>
          <a:xfrm>
            <a:off x="3314035" y="2536382"/>
            <a:ext cx="670560" cy="604586"/>
            <a:chOff x="5424755" y="1340768"/>
            <a:chExt cx="670560" cy="604586"/>
          </a:xfrm>
        </p:grpSpPr>
        <p:grpSp>
          <p:nvGrpSpPr>
            <p:cNvPr id="118" name="组合 11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20" name="组合 11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2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2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2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1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4109753" y="3224269"/>
            <a:ext cx="670560" cy="604586"/>
            <a:chOff x="5424755" y="1340768"/>
            <a:chExt cx="670560" cy="604586"/>
          </a:xfrm>
        </p:grpSpPr>
        <p:grpSp>
          <p:nvGrpSpPr>
            <p:cNvPr id="125" name="组合 124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29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30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28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26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5061453" y="3904534"/>
            <a:ext cx="670560" cy="604586"/>
            <a:chOff x="5424755" y="1340768"/>
            <a:chExt cx="670560" cy="604586"/>
          </a:xfrm>
        </p:grpSpPr>
        <p:grpSp>
          <p:nvGrpSpPr>
            <p:cNvPr id="132" name="组合 131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34" name="组合 133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36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37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35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33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6300768" y="3911897"/>
            <a:ext cx="670560" cy="604586"/>
            <a:chOff x="5424755" y="1340768"/>
            <a:chExt cx="670560" cy="604586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41" name="组合 14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4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4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4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40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7373541" y="3284984"/>
            <a:ext cx="670560" cy="604586"/>
            <a:chOff x="5424755" y="1340768"/>
            <a:chExt cx="670560" cy="604586"/>
          </a:xfrm>
        </p:grpSpPr>
        <p:grpSp>
          <p:nvGrpSpPr>
            <p:cNvPr id="146" name="组合 145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48" name="组合 14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5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51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4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47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05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63451" y="2532177"/>
            <a:ext cx="670560" cy="604586"/>
            <a:chOff x="5424755" y="1340768"/>
            <a:chExt cx="670560" cy="604586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55" name="组合 154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57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58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56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54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06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2457588" y="2636912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领导力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0" name="矩形 159"/>
          <p:cNvSpPr/>
          <p:nvPr/>
        </p:nvSpPr>
        <p:spPr>
          <a:xfrm>
            <a:off x="3001243" y="3419716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专业技能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1" name="矩形 160"/>
          <p:cNvSpPr/>
          <p:nvPr/>
        </p:nvSpPr>
        <p:spPr>
          <a:xfrm>
            <a:off x="4166554" y="4005064"/>
            <a:ext cx="994929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2" name="矩形 161"/>
          <p:cNvSpPr/>
          <p:nvPr/>
        </p:nvSpPr>
        <p:spPr>
          <a:xfrm>
            <a:off x="6994092" y="3992407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团结合作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3" name="矩形 162"/>
          <p:cNvSpPr/>
          <p:nvPr/>
        </p:nvSpPr>
        <p:spPr>
          <a:xfrm>
            <a:off x="8041803" y="3419716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协调能力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8866300" y="2627628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创新能力</a:t>
            </a:r>
            <a:endParaRPr lang="en-US" altLang="zh-CN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1357322" y="4782981"/>
            <a:ext cx="526544" cy="474739"/>
            <a:chOff x="5424755" y="1340768"/>
            <a:chExt cx="670560" cy="604586"/>
          </a:xfrm>
        </p:grpSpPr>
        <p:grpSp>
          <p:nvGrpSpPr>
            <p:cNvPr id="166" name="组合 1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6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6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0" name="文本框 9"/>
          <p:cNvSpPr txBox="1"/>
          <p:nvPr/>
        </p:nvSpPr>
        <p:spPr>
          <a:xfrm>
            <a:off x="1993131" y="479715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1" name="直接连接符 170"/>
          <p:cNvCxnSpPr/>
          <p:nvPr/>
        </p:nvCxnSpPr>
        <p:spPr>
          <a:xfrm>
            <a:off x="2065139" y="5157192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2" name="组合 171"/>
          <p:cNvGrpSpPr/>
          <p:nvPr/>
        </p:nvGrpSpPr>
        <p:grpSpPr>
          <a:xfrm>
            <a:off x="10375371" y="5026768"/>
            <a:ext cx="258720" cy="233265"/>
            <a:chOff x="3720691" y="2824413"/>
            <a:chExt cx="1341120" cy="1209172"/>
          </a:xfrm>
        </p:grpSpPr>
        <p:sp>
          <p:nvSpPr>
            <p:cNvPr id="173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5" name="TextBox 174"/>
          <p:cNvSpPr txBox="1"/>
          <p:nvPr/>
        </p:nvSpPr>
        <p:spPr>
          <a:xfrm>
            <a:off x="1968549" y="5304749"/>
            <a:ext cx="8545239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既然进入这个大家庭，无论领导，同事，下级之间都是各司其职，分工不同，在完成自身本职工作前提下，也要关心公司其他部门。今后公司利益，效益才是我们的目标。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176" name="TextBox 175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22951099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50"/>
                            </p:stCondLst>
                            <p:childTnLst>
                              <p:par>
                                <p:cTn id="32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250"/>
                            </p:stCondLst>
                            <p:childTnLst>
                              <p:par>
                                <p:cTn id="5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750"/>
                            </p:stCondLst>
                            <p:childTnLst>
                              <p:par>
                                <p:cTn id="5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250"/>
                            </p:stCondLst>
                            <p:childTnLst>
                              <p:par>
                                <p:cTn id="6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750"/>
                            </p:stCondLst>
                            <p:childTnLst>
                              <p:par>
                                <p:cTn id="7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250"/>
                            </p:stCondLst>
                            <p:childTnLst>
                              <p:par>
                                <p:cTn id="7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750"/>
                            </p:stCondLst>
                            <p:childTnLst>
                              <p:par>
                                <p:cTn id="8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4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4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4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4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4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4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7650"/>
                            </p:stCondLst>
                            <p:childTnLst>
                              <p:par>
                                <p:cTn id="1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8150"/>
                            </p:stCondLst>
                            <p:childTnLst>
                              <p:par>
                                <p:cTn id="1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915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9900"/>
                            </p:stCondLst>
                            <p:childTnLst>
                              <p:par>
                                <p:cTn id="130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2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400"/>
                            </p:stCondLst>
                            <p:childTnLst>
                              <p:par>
                                <p:cTn id="1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25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115" grpId="0" animBg="1"/>
      <p:bldP spid="116" grpId="0"/>
      <p:bldP spid="159" grpId="0"/>
      <p:bldP spid="160" grpId="0"/>
      <p:bldP spid="161" grpId="0"/>
      <p:bldP spid="162" grpId="0"/>
      <p:bldP spid="163" grpId="0"/>
      <p:bldP spid="164" grpId="0"/>
      <p:bldP spid="170" grpId="0"/>
      <p:bldP spid="175" grpId="0"/>
      <p:bldP spid="17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领导能力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17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2923069" y="3429000"/>
            <a:ext cx="1440160" cy="276449"/>
          </a:xfrm>
          <a:custGeom>
            <a:avLst/>
            <a:gdLst>
              <a:gd name="connsiteX0" fmla="*/ 0 w 2304962"/>
              <a:gd name="connsiteY0" fmla="*/ 0 h 442454"/>
              <a:gd name="connsiteX1" fmla="*/ 459306 w 2304962"/>
              <a:gd name="connsiteY1" fmla="*/ 442451 h 442454"/>
              <a:gd name="connsiteX2" fmla="*/ 905972 w 2304962"/>
              <a:gd name="connsiteY2" fmla="*/ 8427 h 442454"/>
              <a:gd name="connsiteX3" fmla="*/ 1369493 w 2304962"/>
              <a:gd name="connsiteY3" fmla="*/ 434023 h 442454"/>
              <a:gd name="connsiteX4" fmla="*/ 1841441 w 2304962"/>
              <a:gd name="connsiteY4" fmla="*/ 4213 h 442454"/>
              <a:gd name="connsiteX5" fmla="*/ 2304962 w 2304962"/>
              <a:gd name="connsiteY5" fmla="*/ 429810 h 442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4962" h="442454">
                <a:moveTo>
                  <a:pt x="0" y="0"/>
                </a:moveTo>
                <a:cubicBezTo>
                  <a:pt x="154155" y="220523"/>
                  <a:pt x="308311" y="441047"/>
                  <a:pt x="459306" y="442451"/>
                </a:cubicBezTo>
                <a:cubicBezTo>
                  <a:pt x="610301" y="443855"/>
                  <a:pt x="754274" y="9832"/>
                  <a:pt x="905972" y="8427"/>
                </a:cubicBezTo>
                <a:cubicBezTo>
                  <a:pt x="1057670" y="7022"/>
                  <a:pt x="1213582" y="434725"/>
                  <a:pt x="1369493" y="434023"/>
                </a:cubicBezTo>
                <a:cubicBezTo>
                  <a:pt x="1525404" y="433321"/>
                  <a:pt x="1685530" y="4915"/>
                  <a:pt x="1841441" y="4213"/>
                </a:cubicBezTo>
                <a:cubicBezTo>
                  <a:pt x="1997352" y="3511"/>
                  <a:pt x="2223495" y="345534"/>
                  <a:pt x="2304962" y="429810"/>
                </a:cubicBezTo>
              </a:path>
            </a:pathLst>
          </a:custGeom>
          <a:noFill/>
          <a:ln w="76200">
            <a:solidFill>
              <a:srgbClr val="414455">
                <a:alpha val="38039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2065139" y="3001648"/>
            <a:ext cx="1152128" cy="1038774"/>
            <a:chOff x="5424755" y="1340768"/>
            <a:chExt cx="670560" cy="604586"/>
          </a:xfrm>
        </p:grpSpPr>
        <p:grpSp>
          <p:nvGrpSpPr>
            <p:cNvPr id="27" name="组合 26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29" name="组合 28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1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32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30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28" name="TextBox 7"/>
            <p:cNvSpPr>
              <a:spLocks noChangeArrowheads="1"/>
            </p:cNvSpPr>
            <p:nvPr/>
          </p:nvSpPr>
          <p:spPr bwMode="auto">
            <a:xfrm>
              <a:off x="5472003" y="1476608"/>
              <a:ext cx="576064" cy="322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领导</a:t>
              </a:r>
              <a:endPara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dirty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能力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115426" y="2643694"/>
            <a:ext cx="1917723" cy="1729044"/>
            <a:chOff x="4702856" y="2924944"/>
            <a:chExt cx="1401009" cy="1263169"/>
          </a:xfrm>
        </p:grpSpPr>
        <p:grpSp>
          <p:nvGrpSpPr>
            <p:cNvPr id="34" name="组合 33"/>
            <p:cNvGrpSpPr/>
            <p:nvPr/>
          </p:nvGrpSpPr>
          <p:grpSpPr>
            <a:xfrm>
              <a:off x="4702856" y="2924944"/>
              <a:ext cx="1401009" cy="1263169"/>
              <a:chOff x="5424755" y="1340768"/>
              <a:chExt cx="670560" cy="604586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8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39" name="Freeform 5"/>
                <p:cNvSpPr>
                  <a:spLocks/>
                </p:cNvSpPr>
                <p:nvPr/>
              </p:nvSpPr>
              <p:spPr bwMode="auto">
                <a:xfrm rot="1855731">
                  <a:off x="3764580" y="2863368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37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4885911" y="3149170"/>
              <a:ext cx="1159817" cy="822941"/>
            </a:xfrm>
            <a:prstGeom prst="rect">
              <a:avLst/>
            </a:prstGeom>
          </p:spPr>
          <p:txBody>
            <a:bodyPr wrap="square" lIns="91431" tIns="45716" rIns="91431" bIns="45716">
              <a:sp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itchFamily="34" charset="-122"/>
                </a:rPr>
                <a:t>建立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itchFamily="34" charset="-122"/>
                </a:rPr>
                <a:t>组织机构，</a:t>
              </a:r>
              <a:endPara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itchFamily="34" charset="-122"/>
                </a:rPr>
                <a:t>确立职位和职务，</a:t>
              </a:r>
              <a:endPara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itchFamily="34" charset="-122"/>
                </a:rPr>
                <a:t>明确职权关系和义务范围。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659373" y="1856039"/>
            <a:ext cx="670560" cy="604586"/>
            <a:chOff x="5424755" y="1340768"/>
            <a:chExt cx="670560" cy="604586"/>
          </a:xfrm>
        </p:grpSpPr>
        <p:grpSp>
          <p:nvGrpSpPr>
            <p:cNvPr id="41" name="组合 40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5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6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4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2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6511909" y="1700808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学习能力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矩形 47"/>
          <p:cNvSpPr>
            <a:spLocks noChangeArrowheads="1"/>
          </p:cNvSpPr>
          <p:nvPr/>
        </p:nvSpPr>
        <p:spPr bwMode="auto">
          <a:xfrm>
            <a:off x="6511909" y="2023806"/>
            <a:ext cx="296388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49" name="组合 48"/>
          <p:cNvGrpSpPr/>
          <p:nvPr/>
        </p:nvGrpSpPr>
        <p:grpSpPr>
          <a:xfrm>
            <a:off x="6235437" y="2723851"/>
            <a:ext cx="670560" cy="604586"/>
            <a:chOff x="5424755" y="1340768"/>
            <a:chExt cx="670560" cy="604586"/>
          </a:xfrm>
        </p:grpSpPr>
        <p:grpSp>
          <p:nvGrpSpPr>
            <p:cNvPr id="50" name="组合 4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51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7087973" y="2568620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组织能力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" name="矩形 47"/>
          <p:cNvSpPr>
            <a:spLocks noChangeArrowheads="1"/>
          </p:cNvSpPr>
          <p:nvPr/>
        </p:nvSpPr>
        <p:spPr bwMode="auto">
          <a:xfrm>
            <a:off x="7087973" y="2891618"/>
            <a:ext cx="296388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58" name="组合 57"/>
          <p:cNvGrpSpPr/>
          <p:nvPr/>
        </p:nvGrpSpPr>
        <p:grpSpPr>
          <a:xfrm>
            <a:off x="6235437" y="3659955"/>
            <a:ext cx="670560" cy="604586"/>
            <a:chOff x="5424755" y="1340768"/>
            <a:chExt cx="670560" cy="604586"/>
          </a:xfrm>
        </p:grpSpPr>
        <p:grpSp>
          <p:nvGrpSpPr>
            <p:cNvPr id="59" name="组合 5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6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60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5" name="矩形 64"/>
          <p:cNvSpPr/>
          <p:nvPr/>
        </p:nvSpPr>
        <p:spPr>
          <a:xfrm>
            <a:off x="7087973" y="3504724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决策能力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矩形 47"/>
          <p:cNvSpPr>
            <a:spLocks noChangeArrowheads="1"/>
          </p:cNvSpPr>
          <p:nvPr/>
        </p:nvSpPr>
        <p:spPr bwMode="auto">
          <a:xfrm>
            <a:off x="7087973" y="3827722"/>
            <a:ext cx="296388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5659373" y="4524051"/>
            <a:ext cx="670560" cy="604586"/>
            <a:chOff x="5424755" y="1340768"/>
            <a:chExt cx="670560" cy="604586"/>
          </a:xfrm>
        </p:grpSpPr>
        <p:grpSp>
          <p:nvGrpSpPr>
            <p:cNvPr id="68" name="组合 6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7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b="1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7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b="1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7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b="1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6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74" name="矩形 73"/>
          <p:cNvSpPr/>
          <p:nvPr/>
        </p:nvSpPr>
        <p:spPr>
          <a:xfrm>
            <a:off x="6511909" y="4368820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感召能力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5" name="矩形 47"/>
          <p:cNvSpPr>
            <a:spLocks noChangeArrowheads="1"/>
          </p:cNvSpPr>
          <p:nvPr/>
        </p:nvSpPr>
        <p:spPr bwMode="auto">
          <a:xfrm>
            <a:off x="6511909" y="4691818"/>
            <a:ext cx="296388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7922820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25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125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25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125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50"/>
                            </p:stCondLst>
                            <p:childTnLst>
                              <p:par>
                                <p:cTn id="37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25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125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4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900"/>
                            </p:stCondLst>
                            <p:childTnLst>
                              <p:par>
                                <p:cTn id="6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800"/>
                            </p:stCondLst>
                            <p:childTnLst>
                              <p:par>
                                <p:cTn id="7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700"/>
                            </p:stCondLst>
                            <p:childTnLst>
                              <p:par>
                                <p:cTn id="8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4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4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66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14" grpId="0" animBg="1"/>
      <p:bldP spid="14" grpId="1" animBg="1"/>
      <p:bldP spid="14" grpId="2" animBg="1"/>
      <p:bldP spid="14" grpId="3" animBg="1"/>
      <p:bldP spid="47" grpId="0"/>
      <p:bldP spid="48" grpId="0"/>
      <p:bldP spid="56" grpId="0"/>
      <p:bldP spid="57" grpId="0"/>
      <p:bldP spid="65" grpId="0"/>
      <p:bldP spid="66" grpId="0"/>
      <p:bldP spid="74" grpId="0"/>
      <p:bldP spid="75" grpId="0"/>
      <p:bldP spid="7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执行力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18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4653741" y="3539481"/>
            <a:ext cx="698004" cy="629329"/>
            <a:chOff x="3720691" y="2824413"/>
            <a:chExt cx="1341120" cy="1209172"/>
          </a:xfrm>
        </p:grpSpPr>
        <p:sp>
          <p:nvSpPr>
            <p:cNvPr id="20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2808204" y="3226645"/>
            <a:ext cx="885704" cy="798561"/>
            <a:chOff x="3720691" y="2824413"/>
            <a:chExt cx="1341120" cy="1209172"/>
          </a:xfrm>
        </p:grpSpPr>
        <p:sp>
          <p:nvSpPr>
            <p:cNvPr id="2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145259" y="1910115"/>
            <a:ext cx="2304256" cy="2077548"/>
            <a:chOff x="3001243" y="2824413"/>
            <a:chExt cx="1341120" cy="1209172"/>
          </a:xfrm>
        </p:grpSpPr>
        <p:grpSp>
          <p:nvGrpSpPr>
            <p:cNvPr id="32" name="组合 31"/>
            <p:cNvGrpSpPr/>
            <p:nvPr/>
          </p:nvGrpSpPr>
          <p:grpSpPr>
            <a:xfrm>
              <a:off x="3001243" y="2824413"/>
              <a:ext cx="1341120" cy="1209172"/>
              <a:chOff x="3720691" y="2824413"/>
              <a:chExt cx="1341120" cy="1209172"/>
            </a:xfrm>
          </p:grpSpPr>
          <p:sp>
            <p:nvSpPr>
              <p:cNvPr id="34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3" name="Freeform 5"/>
            <p:cNvSpPr>
              <a:spLocks/>
            </p:cNvSpPr>
            <p:nvPr/>
          </p:nvSpPr>
          <p:spPr bwMode="auto">
            <a:xfrm rot="12638635">
              <a:off x="3175023" y="2830745"/>
              <a:ext cx="1020383" cy="64571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  <a:gd name="connsiteX0" fmla="*/ 7850 w 10000"/>
                <a:gd name="connsiteY0" fmla="*/ 9461 h 9993"/>
                <a:gd name="connsiteX1" fmla="*/ 7500 w 10000"/>
                <a:gd name="connsiteY1" fmla="*/ 9850 h 9993"/>
                <a:gd name="connsiteX2" fmla="*/ 7000 w 10000"/>
                <a:gd name="connsiteY2" fmla="*/ 9993 h 9993"/>
                <a:gd name="connsiteX3" fmla="*/ 2978 w 10000"/>
                <a:gd name="connsiteY3" fmla="*/ 9993 h 9993"/>
                <a:gd name="connsiteX4" fmla="*/ 2500 w 10000"/>
                <a:gd name="connsiteY4" fmla="*/ 9850 h 9993"/>
                <a:gd name="connsiteX5" fmla="*/ 2150 w 10000"/>
                <a:gd name="connsiteY5" fmla="*/ 9457 h 9993"/>
                <a:gd name="connsiteX6" fmla="*/ 0 w 10000"/>
                <a:gd name="connsiteY6" fmla="*/ 4997 h 9993"/>
                <a:gd name="connsiteX7" fmla="*/ 131 w 10000"/>
                <a:gd name="connsiteY7" fmla="*/ 4449 h 9993"/>
                <a:gd name="connsiteX8" fmla="*/ 2142 w 10000"/>
                <a:gd name="connsiteY8" fmla="*/ 549 h 9993"/>
                <a:gd name="connsiteX9" fmla="*/ 2500 w 10000"/>
                <a:gd name="connsiteY9" fmla="*/ 148 h 9993"/>
                <a:gd name="connsiteX10" fmla="*/ 2956 w 10000"/>
                <a:gd name="connsiteY10" fmla="*/ 1 h 9993"/>
                <a:gd name="connsiteX11" fmla="*/ 6993 w 10000"/>
                <a:gd name="connsiteY11" fmla="*/ 1 h 9993"/>
                <a:gd name="connsiteX12" fmla="*/ 7500 w 10000"/>
                <a:gd name="connsiteY12" fmla="*/ 148 h 9993"/>
                <a:gd name="connsiteX13" fmla="*/ 7850 w 10000"/>
                <a:gd name="connsiteY13" fmla="*/ 537 h 9993"/>
                <a:gd name="connsiteX14" fmla="*/ 9861 w 10000"/>
                <a:gd name="connsiteY14" fmla="*/ 4437 h 9993"/>
                <a:gd name="connsiteX15" fmla="*/ 10000 w 10000"/>
                <a:gd name="connsiteY15" fmla="*/ 4997 h 9993"/>
                <a:gd name="connsiteX16" fmla="*/ 9858 w 10000"/>
                <a:gd name="connsiteY16" fmla="*/ 5561 h 9993"/>
                <a:gd name="connsiteX17" fmla="*/ 7850 w 10000"/>
                <a:gd name="connsiteY17" fmla="*/ 9461 h 9993"/>
                <a:gd name="connsiteX0" fmla="*/ 7719 w 9869"/>
                <a:gd name="connsiteY0" fmla="*/ 9468 h 10000"/>
                <a:gd name="connsiteX1" fmla="*/ 7369 w 9869"/>
                <a:gd name="connsiteY1" fmla="*/ 9857 h 10000"/>
                <a:gd name="connsiteX2" fmla="*/ 6869 w 9869"/>
                <a:gd name="connsiteY2" fmla="*/ 10000 h 10000"/>
                <a:gd name="connsiteX3" fmla="*/ 2847 w 9869"/>
                <a:gd name="connsiteY3" fmla="*/ 10000 h 10000"/>
                <a:gd name="connsiteX4" fmla="*/ 2369 w 9869"/>
                <a:gd name="connsiteY4" fmla="*/ 9857 h 10000"/>
                <a:gd name="connsiteX5" fmla="*/ 2019 w 9869"/>
                <a:gd name="connsiteY5" fmla="*/ 9464 h 10000"/>
                <a:gd name="connsiteX6" fmla="*/ 0 w 9869"/>
                <a:gd name="connsiteY6" fmla="*/ 4452 h 10000"/>
                <a:gd name="connsiteX7" fmla="*/ 2011 w 9869"/>
                <a:gd name="connsiteY7" fmla="*/ 549 h 10000"/>
                <a:gd name="connsiteX8" fmla="*/ 2369 w 9869"/>
                <a:gd name="connsiteY8" fmla="*/ 148 h 10000"/>
                <a:gd name="connsiteX9" fmla="*/ 2825 w 9869"/>
                <a:gd name="connsiteY9" fmla="*/ 1 h 10000"/>
                <a:gd name="connsiteX10" fmla="*/ 6862 w 9869"/>
                <a:gd name="connsiteY10" fmla="*/ 1 h 10000"/>
                <a:gd name="connsiteX11" fmla="*/ 7369 w 9869"/>
                <a:gd name="connsiteY11" fmla="*/ 148 h 10000"/>
                <a:gd name="connsiteX12" fmla="*/ 7719 w 9869"/>
                <a:gd name="connsiteY12" fmla="*/ 537 h 10000"/>
                <a:gd name="connsiteX13" fmla="*/ 9730 w 9869"/>
                <a:gd name="connsiteY13" fmla="*/ 4440 h 10000"/>
                <a:gd name="connsiteX14" fmla="*/ 9869 w 9869"/>
                <a:gd name="connsiteY14" fmla="*/ 5001 h 10000"/>
                <a:gd name="connsiteX15" fmla="*/ 9727 w 9869"/>
                <a:gd name="connsiteY15" fmla="*/ 5565 h 10000"/>
                <a:gd name="connsiteX16" fmla="*/ 7719 w 9869"/>
                <a:gd name="connsiteY16" fmla="*/ 9468 h 10000"/>
                <a:gd name="connsiteX0" fmla="*/ 5783 w 7962"/>
                <a:gd name="connsiteY0" fmla="*/ 9468 h 10000"/>
                <a:gd name="connsiteX1" fmla="*/ 5429 w 7962"/>
                <a:gd name="connsiteY1" fmla="*/ 9857 h 10000"/>
                <a:gd name="connsiteX2" fmla="*/ 4922 w 7962"/>
                <a:gd name="connsiteY2" fmla="*/ 10000 h 10000"/>
                <a:gd name="connsiteX3" fmla="*/ 847 w 7962"/>
                <a:gd name="connsiteY3" fmla="*/ 10000 h 10000"/>
                <a:gd name="connsiteX4" fmla="*/ 362 w 7962"/>
                <a:gd name="connsiteY4" fmla="*/ 9857 h 10000"/>
                <a:gd name="connsiteX5" fmla="*/ 8 w 7962"/>
                <a:gd name="connsiteY5" fmla="*/ 9464 h 10000"/>
                <a:gd name="connsiteX6" fmla="*/ 0 w 7962"/>
                <a:gd name="connsiteY6" fmla="*/ 549 h 10000"/>
                <a:gd name="connsiteX7" fmla="*/ 362 w 7962"/>
                <a:gd name="connsiteY7" fmla="*/ 148 h 10000"/>
                <a:gd name="connsiteX8" fmla="*/ 824 w 7962"/>
                <a:gd name="connsiteY8" fmla="*/ 1 h 10000"/>
                <a:gd name="connsiteX9" fmla="*/ 4915 w 7962"/>
                <a:gd name="connsiteY9" fmla="*/ 1 h 10000"/>
                <a:gd name="connsiteX10" fmla="*/ 5429 w 7962"/>
                <a:gd name="connsiteY10" fmla="*/ 148 h 10000"/>
                <a:gd name="connsiteX11" fmla="*/ 5783 w 7962"/>
                <a:gd name="connsiteY11" fmla="*/ 537 h 10000"/>
                <a:gd name="connsiteX12" fmla="*/ 7821 w 7962"/>
                <a:gd name="connsiteY12" fmla="*/ 4440 h 10000"/>
                <a:gd name="connsiteX13" fmla="*/ 7962 w 7962"/>
                <a:gd name="connsiteY13" fmla="*/ 5001 h 10000"/>
                <a:gd name="connsiteX14" fmla="*/ 7818 w 7962"/>
                <a:gd name="connsiteY14" fmla="*/ 5565 h 10000"/>
                <a:gd name="connsiteX15" fmla="*/ 5783 w 7962"/>
                <a:gd name="connsiteY15" fmla="*/ 9468 h 10000"/>
                <a:gd name="connsiteX0" fmla="*/ 7253 w 9990"/>
                <a:gd name="connsiteY0" fmla="*/ 10060 h 10592"/>
                <a:gd name="connsiteX1" fmla="*/ 6809 w 9990"/>
                <a:gd name="connsiteY1" fmla="*/ 10449 h 10592"/>
                <a:gd name="connsiteX2" fmla="*/ 6172 w 9990"/>
                <a:gd name="connsiteY2" fmla="*/ 10592 h 10592"/>
                <a:gd name="connsiteX3" fmla="*/ 1054 w 9990"/>
                <a:gd name="connsiteY3" fmla="*/ 10592 h 10592"/>
                <a:gd name="connsiteX4" fmla="*/ 445 w 9990"/>
                <a:gd name="connsiteY4" fmla="*/ 10449 h 10592"/>
                <a:gd name="connsiteX5" fmla="*/ 0 w 9990"/>
                <a:gd name="connsiteY5" fmla="*/ 10056 h 10592"/>
                <a:gd name="connsiteX6" fmla="*/ 445 w 9990"/>
                <a:gd name="connsiteY6" fmla="*/ 740 h 10592"/>
                <a:gd name="connsiteX7" fmla="*/ 1025 w 9990"/>
                <a:gd name="connsiteY7" fmla="*/ 593 h 10592"/>
                <a:gd name="connsiteX8" fmla="*/ 6163 w 9990"/>
                <a:gd name="connsiteY8" fmla="*/ 593 h 10592"/>
                <a:gd name="connsiteX9" fmla="*/ 6809 w 9990"/>
                <a:gd name="connsiteY9" fmla="*/ 740 h 10592"/>
                <a:gd name="connsiteX10" fmla="*/ 7253 w 9990"/>
                <a:gd name="connsiteY10" fmla="*/ 1129 h 10592"/>
                <a:gd name="connsiteX11" fmla="*/ 9813 w 9990"/>
                <a:gd name="connsiteY11" fmla="*/ 5032 h 10592"/>
                <a:gd name="connsiteX12" fmla="*/ 9990 w 9990"/>
                <a:gd name="connsiteY12" fmla="*/ 5593 h 10592"/>
                <a:gd name="connsiteX13" fmla="*/ 9809 w 9990"/>
                <a:gd name="connsiteY13" fmla="*/ 6157 h 10592"/>
                <a:gd name="connsiteX14" fmla="*/ 7253 w 9990"/>
                <a:gd name="connsiteY14" fmla="*/ 10060 h 10592"/>
                <a:gd name="connsiteX0" fmla="*/ 7260 w 10000"/>
                <a:gd name="connsiteY0" fmla="*/ 8939 h 9441"/>
                <a:gd name="connsiteX1" fmla="*/ 6816 w 10000"/>
                <a:gd name="connsiteY1" fmla="*/ 9306 h 9441"/>
                <a:gd name="connsiteX2" fmla="*/ 6178 w 10000"/>
                <a:gd name="connsiteY2" fmla="*/ 9441 h 9441"/>
                <a:gd name="connsiteX3" fmla="*/ 1055 w 10000"/>
                <a:gd name="connsiteY3" fmla="*/ 9441 h 9441"/>
                <a:gd name="connsiteX4" fmla="*/ 445 w 10000"/>
                <a:gd name="connsiteY4" fmla="*/ 9306 h 9441"/>
                <a:gd name="connsiteX5" fmla="*/ 0 w 10000"/>
                <a:gd name="connsiteY5" fmla="*/ 8935 h 9441"/>
                <a:gd name="connsiteX6" fmla="*/ 1026 w 10000"/>
                <a:gd name="connsiteY6" fmla="*/ 1 h 9441"/>
                <a:gd name="connsiteX7" fmla="*/ 6169 w 10000"/>
                <a:gd name="connsiteY7" fmla="*/ 1 h 9441"/>
                <a:gd name="connsiteX8" fmla="*/ 6816 w 10000"/>
                <a:gd name="connsiteY8" fmla="*/ 140 h 9441"/>
                <a:gd name="connsiteX9" fmla="*/ 7260 w 10000"/>
                <a:gd name="connsiteY9" fmla="*/ 507 h 9441"/>
                <a:gd name="connsiteX10" fmla="*/ 9823 w 10000"/>
                <a:gd name="connsiteY10" fmla="*/ 4192 h 9441"/>
                <a:gd name="connsiteX11" fmla="*/ 10000 w 10000"/>
                <a:gd name="connsiteY11" fmla="*/ 4721 h 9441"/>
                <a:gd name="connsiteX12" fmla="*/ 9819 w 10000"/>
                <a:gd name="connsiteY12" fmla="*/ 5254 h 9441"/>
                <a:gd name="connsiteX13" fmla="*/ 7260 w 10000"/>
                <a:gd name="connsiteY13" fmla="*/ 8939 h 9441"/>
                <a:gd name="connsiteX0" fmla="*/ 7260 w 10000"/>
                <a:gd name="connsiteY0" fmla="*/ 9468 h 10000"/>
                <a:gd name="connsiteX1" fmla="*/ 6816 w 10000"/>
                <a:gd name="connsiteY1" fmla="*/ 9857 h 10000"/>
                <a:gd name="connsiteX2" fmla="*/ 6178 w 10000"/>
                <a:gd name="connsiteY2" fmla="*/ 10000 h 10000"/>
                <a:gd name="connsiteX3" fmla="*/ 1055 w 10000"/>
                <a:gd name="connsiteY3" fmla="*/ 10000 h 10000"/>
                <a:gd name="connsiteX4" fmla="*/ 445 w 10000"/>
                <a:gd name="connsiteY4" fmla="*/ 9857 h 10000"/>
                <a:gd name="connsiteX5" fmla="*/ 0 w 10000"/>
                <a:gd name="connsiteY5" fmla="*/ 9464 h 10000"/>
                <a:gd name="connsiteX6" fmla="*/ 6169 w 10000"/>
                <a:gd name="connsiteY6" fmla="*/ 1 h 10000"/>
                <a:gd name="connsiteX7" fmla="*/ 6816 w 10000"/>
                <a:gd name="connsiteY7" fmla="*/ 148 h 10000"/>
                <a:gd name="connsiteX8" fmla="*/ 7260 w 10000"/>
                <a:gd name="connsiteY8" fmla="*/ 537 h 10000"/>
                <a:gd name="connsiteX9" fmla="*/ 9823 w 10000"/>
                <a:gd name="connsiteY9" fmla="*/ 4440 h 10000"/>
                <a:gd name="connsiteX10" fmla="*/ 10000 w 10000"/>
                <a:gd name="connsiteY10" fmla="*/ 5001 h 10000"/>
                <a:gd name="connsiteX11" fmla="*/ 9819 w 10000"/>
                <a:gd name="connsiteY11" fmla="*/ 5565 h 10000"/>
                <a:gd name="connsiteX12" fmla="*/ 7260 w 10000"/>
                <a:gd name="connsiteY12" fmla="*/ 9468 h 10000"/>
                <a:gd name="connsiteX0" fmla="*/ 7260 w 10000"/>
                <a:gd name="connsiteY0" fmla="*/ 9320 h 9852"/>
                <a:gd name="connsiteX1" fmla="*/ 6816 w 10000"/>
                <a:gd name="connsiteY1" fmla="*/ 9709 h 9852"/>
                <a:gd name="connsiteX2" fmla="*/ 6178 w 10000"/>
                <a:gd name="connsiteY2" fmla="*/ 9852 h 9852"/>
                <a:gd name="connsiteX3" fmla="*/ 1055 w 10000"/>
                <a:gd name="connsiteY3" fmla="*/ 9852 h 9852"/>
                <a:gd name="connsiteX4" fmla="*/ 445 w 10000"/>
                <a:gd name="connsiteY4" fmla="*/ 9709 h 9852"/>
                <a:gd name="connsiteX5" fmla="*/ 0 w 10000"/>
                <a:gd name="connsiteY5" fmla="*/ 9316 h 9852"/>
                <a:gd name="connsiteX6" fmla="*/ 6816 w 10000"/>
                <a:gd name="connsiteY6" fmla="*/ 0 h 9852"/>
                <a:gd name="connsiteX7" fmla="*/ 7260 w 10000"/>
                <a:gd name="connsiteY7" fmla="*/ 389 h 9852"/>
                <a:gd name="connsiteX8" fmla="*/ 9823 w 10000"/>
                <a:gd name="connsiteY8" fmla="*/ 4292 h 9852"/>
                <a:gd name="connsiteX9" fmla="*/ 10000 w 10000"/>
                <a:gd name="connsiteY9" fmla="*/ 4853 h 9852"/>
                <a:gd name="connsiteX10" fmla="*/ 9819 w 10000"/>
                <a:gd name="connsiteY10" fmla="*/ 5417 h 9852"/>
                <a:gd name="connsiteX11" fmla="*/ 7260 w 10000"/>
                <a:gd name="connsiteY11" fmla="*/ 9320 h 9852"/>
                <a:gd name="connsiteX0" fmla="*/ 7260 w 10000"/>
                <a:gd name="connsiteY0" fmla="*/ 9065 h 9605"/>
                <a:gd name="connsiteX1" fmla="*/ 6816 w 10000"/>
                <a:gd name="connsiteY1" fmla="*/ 9460 h 9605"/>
                <a:gd name="connsiteX2" fmla="*/ 6178 w 10000"/>
                <a:gd name="connsiteY2" fmla="*/ 9605 h 9605"/>
                <a:gd name="connsiteX3" fmla="*/ 1055 w 10000"/>
                <a:gd name="connsiteY3" fmla="*/ 9605 h 9605"/>
                <a:gd name="connsiteX4" fmla="*/ 445 w 10000"/>
                <a:gd name="connsiteY4" fmla="*/ 9460 h 9605"/>
                <a:gd name="connsiteX5" fmla="*/ 0 w 10000"/>
                <a:gd name="connsiteY5" fmla="*/ 9061 h 9605"/>
                <a:gd name="connsiteX6" fmla="*/ 7260 w 10000"/>
                <a:gd name="connsiteY6" fmla="*/ 0 h 9605"/>
                <a:gd name="connsiteX7" fmla="*/ 9823 w 10000"/>
                <a:gd name="connsiteY7" fmla="*/ 3961 h 9605"/>
                <a:gd name="connsiteX8" fmla="*/ 10000 w 10000"/>
                <a:gd name="connsiteY8" fmla="*/ 4531 h 9605"/>
                <a:gd name="connsiteX9" fmla="*/ 9819 w 10000"/>
                <a:gd name="connsiteY9" fmla="*/ 5103 h 9605"/>
                <a:gd name="connsiteX10" fmla="*/ 7260 w 10000"/>
                <a:gd name="connsiteY10" fmla="*/ 9065 h 9605"/>
                <a:gd name="connsiteX0" fmla="*/ 7260 w 10000"/>
                <a:gd name="connsiteY0" fmla="*/ 5314 h 5876"/>
                <a:gd name="connsiteX1" fmla="*/ 6816 w 10000"/>
                <a:gd name="connsiteY1" fmla="*/ 5725 h 5876"/>
                <a:gd name="connsiteX2" fmla="*/ 6178 w 10000"/>
                <a:gd name="connsiteY2" fmla="*/ 5876 h 5876"/>
                <a:gd name="connsiteX3" fmla="*/ 1055 w 10000"/>
                <a:gd name="connsiteY3" fmla="*/ 5876 h 5876"/>
                <a:gd name="connsiteX4" fmla="*/ 445 w 10000"/>
                <a:gd name="connsiteY4" fmla="*/ 5725 h 5876"/>
                <a:gd name="connsiteX5" fmla="*/ 0 w 10000"/>
                <a:gd name="connsiteY5" fmla="*/ 5310 h 5876"/>
                <a:gd name="connsiteX6" fmla="*/ 9823 w 10000"/>
                <a:gd name="connsiteY6" fmla="*/ 0 h 5876"/>
                <a:gd name="connsiteX7" fmla="*/ 10000 w 10000"/>
                <a:gd name="connsiteY7" fmla="*/ 593 h 5876"/>
                <a:gd name="connsiteX8" fmla="*/ 9819 w 10000"/>
                <a:gd name="connsiteY8" fmla="*/ 1189 h 5876"/>
                <a:gd name="connsiteX9" fmla="*/ 7260 w 10000"/>
                <a:gd name="connsiteY9" fmla="*/ 5314 h 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0" h="5876">
                  <a:moveTo>
                    <a:pt x="7260" y="5314"/>
                  </a:moveTo>
                  <a:cubicBezTo>
                    <a:pt x="7153" y="5478"/>
                    <a:pt x="7007" y="5621"/>
                    <a:pt x="6816" y="5725"/>
                  </a:cubicBezTo>
                  <a:cubicBezTo>
                    <a:pt x="6616" y="5832"/>
                    <a:pt x="6396" y="5880"/>
                    <a:pt x="6178" y="5876"/>
                  </a:cubicBezTo>
                  <a:lnTo>
                    <a:pt x="1055" y="5876"/>
                  </a:lnTo>
                  <a:cubicBezTo>
                    <a:pt x="851" y="5876"/>
                    <a:pt x="637" y="5829"/>
                    <a:pt x="445" y="5725"/>
                  </a:cubicBezTo>
                  <a:cubicBezTo>
                    <a:pt x="254" y="5621"/>
                    <a:pt x="102" y="5478"/>
                    <a:pt x="0" y="5310"/>
                  </a:cubicBezTo>
                  <a:cubicBezTo>
                    <a:pt x="1563" y="4356"/>
                    <a:pt x="8156" y="786"/>
                    <a:pt x="9823" y="0"/>
                  </a:cubicBezTo>
                  <a:cubicBezTo>
                    <a:pt x="9935" y="173"/>
                    <a:pt x="10000" y="377"/>
                    <a:pt x="10000" y="593"/>
                  </a:cubicBezTo>
                  <a:cubicBezTo>
                    <a:pt x="10000" y="814"/>
                    <a:pt x="9935" y="1017"/>
                    <a:pt x="9819" y="1189"/>
                  </a:cubicBezTo>
                  <a:lnTo>
                    <a:pt x="7260" y="5314"/>
                  </a:lnTo>
                  <a:close/>
                </a:path>
              </a:pathLst>
            </a:custGeom>
            <a:solidFill>
              <a:srgbClr val="C00000"/>
            </a:solidFill>
            <a:ln w="12700" cap="flat">
              <a:noFill/>
              <a:prstDash val="solid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6" name="标题 4"/>
          <p:cNvSpPr txBox="1">
            <a:spLocks/>
          </p:cNvSpPr>
          <p:nvPr/>
        </p:nvSpPr>
        <p:spPr>
          <a:xfrm>
            <a:off x="2857227" y="2126139"/>
            <a:ext cx="2880320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执行力</a:t>
            </a:r>
            <a:endParaRPr lang="zh-CN" altLang="en-US" sz="2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3436179" y="2564904"/>
            <a:ext cx="1869320" cy="1126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执行力决定成败，决定战斗力，凝聚力。工作落到实处，事务做到位。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3600400" y="1700808"/>
            <a:ext cx="471514" cy="425123"/>
            <a:chOff x="3720691" y="2824413"/>
            <a:chExt cx="1341120" cy="1209172"/>
          </a:xfrm>
        </p:grpSpPr>
        <p:sp>
          <p:nvSpPr>
            <p:cNvPr id="3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025579" y="1784031"/>
            <a:ext cx="670560" cy="604586"/>
            <a:chOff x="5424755" y="1340768"/>
            <a:chExt cx="670560" cy="604586"/>
          </a:xfrm>
        </p:grpSpPr>
        <p:grpSp>
          <p:nvGrpSpPr>
            <p:cNvPr id="42" name="组合 41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4" name="组合 43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6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7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5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3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48" name="矩形 47"/>
          <p:cNvSpPr/>
          <p:nvPr/>
        </p:nvSpPr>
        <p:spPr>
          <a:xfrm>
            <a:off x="6878115" y="1628800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制度执行力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9" name="矩形 47"/>
          <p:cNvSpPr>
            <a:spLocks noChangeArrowheads="1"/>
          </p:cNvSpPr>
          <p:nvPr/>
        </p:nvSpPr>
        <p:spPr bwMode="auto">
          <a:xfrm>
            <a:off x="6878115" y="1951798"/>
            <a:ext cx="31799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制度的实施取决于制度执行力，公司利益和文化得失在于执行力。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6025579" y="2727567"/>
            <a:ext cx="670560" cy="604586"/>
            <a:chOff x="5424755" y="1340768"/>
            <a:chExt cx="670560" cy="604586"/>
          </a:xfrm>
        </p:grpSpPr>
        <p:grpSp>
          <p:nvGrpSpPr>
            <p:cNvPr id="51" name="组合 50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3" name="组合 52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5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6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4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52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7" name="矩形 56"/>
          <p:cNvSpPr/>
          <p:nvPr/>
        </p:nvSpPr>
        <p:spPr>
          <a:xfrm>
            <a:off x="6878115" y="2572336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应急执行力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8" name="矩形 57"/>
          <p:cNvSpPr>
            <a:spLocks noChangeArrowheads="1"/>
          </p:cNvSpPr>
          <p:nvPr/>
        </p:nvSpPr>
        <p:spPr bwMode="auto">
          <a:xfrm>
            <a:off x="6878115" y="2895334"/>
            <a:ext cx="31799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临危不乱，遇事不急的心态能够在稍纵即逝的时机取得更大的成果。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6025579" y="3659955"/>
            <a:ext cx="670560" cy="604586"/>
            <a:chOff x="5424755" y="1340768"/>
            <a:chExt cx="670560" cy="604586"/>
          </a:xfrm>
        </p:grpSpPr>
        <p:grpSp>
          <p:nvGrpSpPr>
            <p:cNvPr id="60" name="组合 5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62" name="组合 6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6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61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6878115" y="3504724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战略执行力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矩形 66"/>
          <p:cNvSpPr>
            <a:spLocks noChangeArrowheads="1"/>
          </p:cNvSpPr>
          <p:nvPr/>
        </p:nvSpPr>
        <p:spPr bwMode="auto">
          <a:xfrm>
            <a:off x="6878115" y="3827722"/>
            <a:ext cx="31799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通过一套有组织系统的规章制度和战略目标，可以更快的实现梦想。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1357322" y="4422941"/>
            <a:ext cx="526544" cy="474739"/>
            <a:chOff x="5424755" y="1340768"/>
            <a:chExt cx="670560" cy="604586"/>
          </a:xfrm>
        </p:grpSpPr>
        <p:grpSp>
          <p:nvGrpSpPr>
            <p:cNvPr id="69" name="组合 6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1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0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3" name="文本框 9"/>
          <p:cNvSpPr txBox="1"/>
          <p:nvPr/>
        </p:nvSpPr>
        <p:spPr>
          <a:xfrm>
            <a:off x="1993131" y="443711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输入文字标题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065139" y="4797152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/>
          <p:cNvGrpSpPr/>
          <p:nvPr/>
        </p:nvGrpSpPr>
        <p:grpSpPr>
          <a:xfrm>
            <a:off x="10375371" y="4666728"/>
            <a:ext cx="258720" cy="233265"/>
            <a:chOff x="3720691" y="2824413"/>
            <a:chExt cx="1341120" cy="1209172"/>
          </a:xfrm>
        </p:grpSpPr>
        <p:sp>
          <p:nvSpPr>
            <p:cNvPr id="76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1968549" y="4944709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512251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750"/>
                            </p:stCondLst>
                            <p:childTnLst>
                              <p:par>
                                <p:cTn id="5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650"/>
                            </p:stCondLst>
                            <p:childTnLst>
                              <p:par>
                                <p:cTn id="6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550"/>
                            </p:stCondLst>
                            <p:childTnLst>
                              <p:par>
                                <p:cTn id="8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450"/>
                            </p:stCondLst>
                            <p:childTnLst>
                              <p:par>
                                <p:cTn id="9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9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95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700"/>
                            </p:stCondLst>
                            <p:childTnLst>
                              <p:par>
                                <p:cTn id="11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82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36" grpId="0"/>
      <p:bldP spid="37" grpId="0"/>
      <p:bldP spid="48" grpId="0"/>
      <p:bldP spid="49" grpId="0"/>
      <p:bldP spid="57" grpId="0"/>
      <p:bldP spid="58" grpId="0"/>
      <p:bldP spid="66" grpId="0"/>
      <p:bldP spid="67" grpId="0"/>
      <p:bldP spid="73" grpId="0"/>
      <p:bldP spid="78" grpId="0"/>
      <p:bldP spid="7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团结合作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19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4369395" y="3963718"/>
            <a:ext cx="1152128" cy="1038774"/>
            <a:chOff x="5424755" y="1340768"/>
            <a:chExt cx="670560" cy="604586"/>
          </a:xfrm>
        </p:grpSpPr>
        <p:grpSp>
          <p:nvGrpSpPr>
            <p:cNvPr id="20" name="组合 1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28" name="组合 2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31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2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27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945459" y="2955606"/>
            <a:ext cx="1152128" cy="1038774"/>
            <a:chOff x="5424755" y="1340768"/>
            <a:chExt cx="670560" cy="604586"/>
          </a:xfrm>
        </p:grpSpPr>
        <p:grpSp>
          <p:nvGrpSpPr>
            <p:cNvPr id="33" name="组合 32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35" name="组合 34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7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38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36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34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097587" y="2955606"/>
            <a:ext cx="1152128" cy="1038774"/>
            <a:chOff x="5424755" y="1340768"/>
            <a:chExt cx="670560" cy="604586"/>
          </a:xfrm>
        </p:grpSpPr>
        <p:grpSp>
          <p:nvGrpSpPr>
            <p:cNvPr id="40" name="组合 3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2" name="组合 4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1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745659" y="1988840"/>
            <a:ext cx="1152128" cy="1038774"/>
            <a:chOff x="5424755" y="1340768"/>
            <a:chExt cx="670560" cy="604586"/>
          </a:xfrm>
        </p:grpSpPr>
        <p:grpSp>
          <p:nvGrpSpPr>
            <p:cNvPr id="47" name="组合 46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1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2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0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8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8032555" y="2019502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表达与沟通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矩形 47"/>
          <p:cNvSpPr>
            <a:spLocks noChangeArrowheads="1"/>
          </p:cNvSpPr>
          <p:nvPr/>
        </p:nvSpPr>
        <p:spPr bwMode="auto">
          <a:xfrm>
            <a:off x="8031867" y="2342500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466427" y="3103338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做事主动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矩形 47"/>
          <p:cNvSpPr>
            <a:spLocks noChangeArrowheads="1"/>
          </p:cNvSpPr>
          <p:nvPr/>
        </p:nvSpPr>
        <p:spPr bwMode="auto">
          <a:xfrm>
            <a:off x="7465739" y="3426336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1921811" y="3099622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敬业的品质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8" name="矩形 47"/>
          <p:cNvSpPr>
            <a:spLocks noChangeArrowheads="1"/>
          </p:cNvSpPr>
          <p:nvPr/>
        </p:nvSpPr>
        <p:spPr bwMode="auto">
          <a:xfrm>
            <a:off x="1921123" y="3422620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345747" y="4183458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互帮互助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0" name="矩形 47"/>
          <p:cNvSpPr>
            <a:spLocks noChangeArrowheads="1"/>
          </p:cNvSpPr>
          <p:nvPr/>
        </p:nvSpPr>
        <p:spPr bwMode="auto">
          <a:xfrm>
            <a:off x="1345059" y="4506456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4909476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4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4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6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5"/>
          <p:cNvSpPr>
            <a:spLocks/>
          </p:cNvSpPr>
          <p:nvPr/>
        </p:nvSpPr>
        <p:spPr bwMode="auto">
          <a:xfrm rot="3564117">
            <a:off x="4942061" y="-1095361"/>
            <a:ext cx="2269341" cy="2046070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>
            <a:gsLst>
              <a:gs pos="0">
                <a:srgbClr val="D3D3D3"/>
              </a:gs>
              <a:gs pos="100000">
                <a:srgbClr val="F9F9F9"/>
              </a:gs>
            </a:gsLst>
            <a:lin ang="21594000" scaled="0"/>
          </a:gradFill>
          <a:ln w="12700" cap="flat">
            <a:noFill/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TextBox 7"/>
          <p:cNvSpPr>
            <a:spLocks noChangeArrowheads="1"/>
          </p:cNvSpPr>
          <p:nvPr/>
        </p:nvSpPr>
        <p:spPr bwMode="auto">
          <a:xfrm>
            <a:off x="5496468" y="78900"/>
            <a:ext cx="1177183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目 录</a:t>
            </a:r>
            <a:endParaRPr lang="zh-CN" altLang="en-US" sz="4000" b="1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79" name="Freeform 5"/>
          <p:cNvSpPr>
            <a:spLocks/>
          </p:cNvSpPr>
          <p:nvPr/>
        </p:nvSpPr>
        <p:spPr bwMode="auto">
          <a:xfrm rot="3564117">
            <a:off x="5044854" y="-1002681"/>
            <a:ext cx="2063754" cy="1860710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12700" cap="flat">
            <a:solidFill>
              <a:srgbClr val="414455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TextBox 79"/>
          <p:cNvSpPr txBox="1"/>
          <p:nvPr/>
        </p:nvSpPr>
        <p:spPr>
          <a:xfrm>
            <a:off x="5521523" y="991761"/>
            <a:ext cx="11160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CONTENTS</a:t>
            </a:r>
            <a:endParaRPr lang="zh-CN" altLang="en-US" sz="1200" b="1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2022525" y="2690087"/>
            <a:ext cx="1195290" cy="1077690"/>
            <a:chOff x="3720691" y="2824413"/>
            <a:chExt cx="1341120" cy="1209172"/>
          </a:xfrm>
        </p:grpSpPr>
        <p:sp>
          <p:nvSpPr>
            <p:cNvPr id="82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Freeform 5"/>
          <p:cNvSpPr>
            <a:spLocks/>
          </p:cNvSpPr>
          <p:nvPr/>
        </p:nvSpPr>
        <p:spPr bwMode="auto">
          <a:xfrm rot="1855731">
            <a:off x="2104375" y="2763883"/>
            <a:ext cx="1031591" cy="93009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4317628" y="2732112"/>
            <a:ext cx="1148594" cy="1035588"/>
            <a:chOff x="3720691" y="2824413"/>
            <a:chExt cx="1341120" cy="1209172"/>
          </a:xfrm>
        </p:grpSpPr>
        <p:sp>
          <p:nvSpPr>
            <p:cNvPr id="86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8" name="Freeform 5"/>
          <p:cNvSpPr>
            <a:spLocks/>
          </p:cNvSpPr>
          <p:nvPr/>
        </p:nvSpPr>
        <p:spPr bwMode="auto">
          <a:xfrm rot="1855731">
            <a:off x="4396280" y="2803025"/>
            <a:ext cx="991290" cy="89376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9" name="组合 88"/>
          <p:cNvGrpSpPr/>
          <p:nvPr/>
        </p:nvGrpSpPr>
        <p:grpSpPr>
          <a:xfrm>
            <a:off x="6596629" y="2732112"/>
            <a:ext cx="1148594" cy="1035588"/>
            <a:chOff x="3720691" y="2824413"/>
            <a:chExt cx="1341120" cy="1209172"/>
          </a:xfrm>
        </p:grpSpPr>
        <p:sp>
          <p:nvSpPr>
            <p:cNvPr id="90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2" name="Freeform 5"/>
          <p:cNvSpPr>
            <a:spLocks/>
          </p:cNvSpPr>
          <p:nvPr/>
        </p:nvSpPr>
        <p:spPr bwMode="auto">
          <a:xfrm rot="1855731">
            <a:off x="6675281" y="2803025"/>
            <a:ext cx="991290" cy="89376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3" name="组合 92"/>
          <p:cNvGrpSpPr/>
          <p:nvPr/>
        </p:nvGrpSpPr>
        <p:grpSpPr>
          <a:xfrm>
            <a:off x="8818190" y="2732112"/>
            <a:ext cx="1148594" cy="1035588"/>
            <a:chOff x="3720691" y="2824413"/>
            <a:chExt cx="1341120" cy="1209172"/>
          </a:xfrm>
        </p:grpSpPr>
        <p:sp>
          <p:nvSpPr>
            <p:cNvPr id="9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6" name="Freeform 5"/>
          <p:cNvSpPr>
            <a:spLocks/>
          </p:cNvSpPr>
          <p:nvPr/>
        </p:nvSpPr>
        <p:spPr bwMode="auto">
          <a:xfrm rot="1855731">
            <a:off x="8896842" y="2803025"/>
            <a:ext cx="991290" cy="89376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1687567" y="3988856"/>
            <a:ext cx="1759329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基本资料</a:t>
            </a:r>
          </a:p>
          <a:p>
            <a:pPr algn="ctr">
              <a:spcAft>
                <a:spcPts val="0"/>
              </a:spcAft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BASIC INFORMATION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182694" y="3988856"/>
            <a:ext cx="1439946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岗位认知</a:t>
            </a:r>
          </a:p>
          <a:p>
            <a:pPr algn="ctr"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POST COGNITIVE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6549187" y="3988856"/>
            <a:ext cx="1268552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胜任能力</a:t>
            </a:r>
          </a:p>
          <a:p>
            <a:pPr algn="ctr">
              <a:defRPr/>
            </a:pPr>
            <a:r>
              <a:rPr lang="en-US" altLang="zh-CN" sz="1400" kern="100" dirty="0" smtClean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400" b="1" dirty="0" smtClean="0">
                <a:solidFill>
                  <a:srgbClr val="C00000"/>
                </a:solidFill>
              </a:rPr>
              <a:t>COMPETENCE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8627829" y="3988856"/>
            <a:ext cx="1574214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目标</a:t>
            </a: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规划</a:t>
            </a:r>
            <a:endParaRPr lang="en-US" altLang="zh-CN" sz="2000" b="1" kern="1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OBJECT PROGRAM</a:t>
            </a:r>
            <a:endParaRPr lang="zh-CN" altLang="zh-CN" sz="1400" b="1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2" name="Freeform 9"/>
          <p:cNvSpPr>
            <a:spLocks noEditPoints="1"/>
          </p:cNvSpPr>
          <p:nvPr/>
        </p:nvSpPr>
        <p:spPr bwMode="auto">
          <a:xfrm rot="19469485">
            <a:off x="4662656" y="2996455"/>
            <a:ext cx="477448" cy="508750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3" name="Freeform 206"/>
          <p:cNvSpPr>
            <a:spLocks noChangeAspect="1" noEditPoints="1"/>
          </p:cNvSpPr>
          <p:nvPr/>
        </p:nvSpPr>
        <p:spPr bwMode="auto">
          <a:xfrm>
            <a:off x="9220367" y="3030179"/>
            <a:ext cx="389138" cy="470386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4" name="Group 4"/>
          <p:cNvGrpSpPr>
            <a:grpSpLocks noChangeAspect="1"/>
          </p:cNvGrpSpPr>
          <p:nvPr/>
        </p:nvGrpSpPr>
        <p:grpSpPr bwMode="auto">
          <a:xfrm>
            <a:off x="2479655" y="2930002"/>
            <a:ext cx="340668" cy="545990"/>
            <a:chOff x="4638" y="-33"/>
            <a:chExt cx="667" cy="1069"/>
          </a:xfrm>
          <a:solidFill>
            <a:srgbClr val="414455"/>
          </a:solidFill>
        </p:grpSpPr>
        <p:sp>
          <p:nvSpPr>
            <p:cNvPr id="55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56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57" name="Freeform 145"/>
          <p:cNvSpPr>
            <a:spLocks noEditPoints="1"/>
          </p:cNvSpPr>
          <p:nvPr/>
        </p:nvSpPr>
        <p:spPr bwMode="auto">
          <a:xfrm>
            <a:off x="7042934" y="3026833"/>
            <a:ext cx="341013" cy="514314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9956553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1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6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6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1" presetID="26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7" presetID="26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3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4700"/>
                            </p:stCondLst>
                            <p:childTnLst>
                              <p:par>
                                <p:cTn id="1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28" grpId="0"/>
      <p:bldP spid="79" grpId="0" animBg="1"/>
      <p:bldP spid="80" grpId="0"/>
      <p:bldP spid="84" grpId="0" animBg="1"/>
      <p:bldP spid="88" grpId="0" animBg="1"/>
      <p:bldP spid="92" grpId="0" animBg="1"/>
      <p:bldP spid="96" grpId="0" animBg="1"/>
      <p:bldP spid="44" grpId="0"/>
      <p:bldP spid="48" grpId="0"/>
      <p:bldP spid="49" grpId="0"/>
      <p:bldP spid="50" grpId="0"/>
      <p:bldP spid="52" grpId="0" animBg="1"/>
      <p:bldP spid="53" grpId="0" animBg="1"/>
      <p:bldP spid="57" grpId="0" animBg="1"/>
      <p:bldP spid="3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协调能力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20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1273051" y="2050723"/>
            <a:ext cx="4923846" cy="2962453"/>
            <a:chOff x="3022028" y="1587732"/>
            <a:chExt cx="6120680" cy="3682533"/>
          </a:xfrm>
        </p:grpSpPr>
        <p:pic>
          <p:nvPicPr>
            <p:cNvPr id="20" name="Picture 2" descr="C:\Users\Administrator\Desktop\ppt展示模板-8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22028" y="1587732"/>
              <a:ext cx="6120680" cy="3682533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矩形 26"/>
            <p:cNvSpPr/>
            <p:nvPr/>
          </p:nvSpPr>
          <p:spPr>
            <a:xfrm>
              <a:off x="3937348" y="2060861"/>
              <a:ext cx="4320480" cy="2376251"/>
            </a:xfrm>
            <a:prstGeom prst="rect">
              <a:avLst/>
            </a:prstGeom>
            <a:blipFill>
              <a:blip r:embed="rId4" cstate="print">
                <a:extLst>
                  <a:ext uri="{BEBA8EAE-BF5A-486C-A8C5-ECC9F3942E4B}">
                    <a14:imgProps xmlns="" xmlns:a14="http://schemas.microsoft.com/office/drawing/2010/main">
                      <a14:imgLayer r:embed="rId5">
                        <a14:imgEffect>
                          <a14:brightnessContrast bright="22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2911" t="-6812" r="-2911" b="-6812"/>
              </a:stretch>
            </a:blip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313611" y="1856039"/>
            <a:ext cx="670560" cy="604586"/>
            <a:chOff x="5424755" y="1340768"/>
            <a:chExt cx="670560" cy="604586"/>
          </a:xfrm>
        </p:grpSpPr>
        <p:grpSp>
          <p:nvGrpSpPr>
            <p:cNvPr id="29" name="组合 2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3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3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30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35" name="矩形 34"/>
          <p:cNvSpPr/>
          <p:nvPr/>
        </p:nvSpPr>
        <p:spPr>
          <a:xfrm>
            <a:off x="7166147" y="1700808"/>
            <a:ext cx="310790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自觉加强学习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7166147" y="2023806"/>
            <a:ext cx="36839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6313611" y="2752406"/>
            <a:ext cx="670560" cy="604586"/>
            <a:chOff x="5424755" y="1340768"/>
            <a:chExt cx="670560" cy="604586"/>
          </a:xfrm>
        </p:grpSpPr>
        <p:grpSp>
          <p:nvGrpSpPr>
            <p:cNvPr id="38" name="组合 3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3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7166147" y="2597175"/>
            <a:ext cx="184198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提高政治素养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7"/>
          <p:cNvSpPr>
            <a:spLocks noChangeArrowheads="1"/>
          </p:cNvSpPr>
          <p:nvPr/>
        </p:nvSpPr>
        <p:spPr bwMode="auto">
          <a:xfrm>
            <a:off x="7166147" y="2920173"/>
            <a:ext cx="36839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46" name="组合 45"/>
          <p:cNvGrpSpPr/>
          <p:nvPr/>
        </p:nvGrpSpPr>
        <p:grpSpPr>
          <a:xfrm>
            <a:off x="6313611" y="3631400"/>
            <a:ext cx="670560" cy="604586"/>
            <a:chOff x="5424755" y="1340768"/>
            <a:chExt cx="670560" cy="604586"/>
          </a:xfrm>
        </p:grpSpPr>
        <p:grpSp>
          <p:nvGrpSpPr>
            <p:cNvPr id="47" name="组合 46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1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2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0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8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7166147" y="3476169"/>
            <a:ext cx="184198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提高业务能力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矩形 47"/>
          <p:cNvSpPr>
            <a:spLocks noChangeArrowheads="1"/>
          </p:cNvSpPr>
          <p:nvPr/>
        </p:nvSpPr>
        <p:spPr bwMode="auto">
          <a:xfrm>
            <a:off x="7166147" y="3799167"/>
            <a:ext cx="36839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6313611" y="4524051"/>
            <a:ext cx="670560" cy="604586"/>
            <a:chOff x="5424755" y="1340768"/>
            <a:chExt cx="670560" cy="604586"/>
          </a:xfrm>
        </p:grpSpPr>
        <p:grpSp>
          <p:nvGrpSpPr>
            <p:cNvPr id="56" name="组合 55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8" name="组合 5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1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57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7166147" y="4368820"/>
            <a:ext cx="2171800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锻炼心理素质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矩形 47"/>
          <p:cNvSpPr>
            <a:spLocks noChangeArrowheads="1"/>
          </p:cNvSpPr>
          <p:nvPr/>
        </p:nvSpPr>
        <p:spPr bwMode="auto">
          <a:xfrm>
            <a:off x="7166147" y="4691818"/>
            <a:ext cx="36839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41760908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650"/>
                            </p:stCondLst>
                            <p:childTnLst>
                              <p:par>
                                <p:cTn id="3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50"/>
                            </p:stCondLst>
                            <p:childTnLst>
                              <p:par>
                                <p:cTn id="5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450"/>
                            </p:stCondLst>
                            <p:childTnLst>
                              <p:par>
                                <p:cTn id="6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35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35" grpId="0"/>
      <p:bldP spid="36" grpId="0"/>
      <p:bldP spid="44" grpId="0"/>
      <p:bldP spid="45" grpId="0"/>
      <p:bldP spid="53" grpId="0"/>
      <p:bldP spid="54" grpId="0"/>
      <p:bldP spid="62" grpId="0"/>
      <p:bldP spid="63" grpId="0"/>
      <p:bldP spid="6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创新能力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21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6836791" y="2801340"/>
            <a:ext cx="471514" cy="425123"/>
            <a:chOff x="3720691" y="2824413"/>
            <a:chExt cx="1341120" cy="1209172"/>
          </a:xfrm>
        </p:grpSpPr>
        <p:sp>
          <p:nvSpPr>
            <p:cNvPr id="20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714096" y="1763635"/>
            <a:ext cx="1602768" cy="1445077"/>
            <a:chOff x="4702856" y="2924944"/>
            <a:chExt cx="1401009" cy="1263169"/>
          </a:xfrm>
        </p:grpSpPr>
        <p:grpSp>
          <p:nvGrpSpPr>
            <p:cNvPr id="29" name="组合 28"/>
            <p:cNvGrpSpPr/>
            <p:nvPr/>
          </p:nvGrpSpPr>
          <p:grpSpPr>
            <a:xfrm>
              <a:off x="4702856" y="2924944"/>
              <a:ext cx="1401009" cy="1263169"/>
              <a:chOff x="5424755" y="1340768"/>
              <a:chExt cx="670560" cy="604586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34" name="Freeform 5"/>
                <p:cNvSpPr>
                  <a:spLocks/>
                </p:cNvSpPr>
                <p:nvPr/>
              </p:nvSpPr>
              <p:spPr bwMode="auto">
                <a:xfrm rot="1855731">
                  <a:off x="3764580" y="2863368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3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30" name="矩形 29"/>
            <p:cNvSpPr/>
            <p:nvPr/>
          </p:nvSpPr>
          <p:spPr>
            <a:xfrm>
              <a:off x="4749023" y="3356992"/>
              <a:ext cx="1296145" cy="322833"/>
            </a:xfrm>
            <a:prstGeom prst="rect">
              <a:avLst/>
            </a:prstGeom>
          </p:spPr>
          <p:txBody>
            <a:bodyPr wrap="square" lIns="91431" tIns="45716" rIns="91431" bIns="45716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辛勤汗水</a:t>
              </a:r>
              <a:endParaRPr lang="en-US" altLang="zh-CN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864362" y="2428938"/>
            <a:ext cx="1393703" cy="1256581"/>
            <a:chOff x="4702856" y="2924944"/>
            <a:chExt cx="1401009" cy="1263169"/>
          </a:xfrm>
        </p:grpSpPr>
        <p:grpSp>
          <p:nvGrpSpPr>
            <p:cNvPr id="36" name="组合 35"/>
            <p:cNvGrpSpPr/>
            <p:nvPr/>
          </p:nvGrpSpPr>
          <p:grpSpPr>
            <a:xfrm>
              <a:off x="4702856" y="2924944"/>
              <a:ext cx="1401009" cy="1263169"/>
              <a:chOff x="5424755" y="1340768"/>
              <a:chExt cx="670560" cy="604586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41" name="Freeform 5"/>
                <p:cNvSpPr>
                  <a:spLocks/>
                </p:cNvSpPr>
                <p:nvPr/>
              </p:nvSpPr>
              <p:spPr bwMode="auto">
                <a:xfrm rot="1855731">
                  <a:off x="3764580" y="2863368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3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37" name="矩形 36"/>
            <p:cNvSpPr/>
            <p:nvPr/>
          </p:nvSpPr>
          <p:spPr>
            <a:xfrm>
              <a:off x="4767661" y="3356992"/>
              <a:ext cx="1296145" cy="371260"/>
            </a:xfrm>
            <a:prstGeom prst="rect">
              <a:avLst/>
            </a:prstGeom>
          </p:spPr>
          <p:txBody>
            <a:bodyPr wrap="square" lIns="91431" tIns="45716" rIns="91431" bIns="45716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时事运气</a:t>
              </a:r>
              <a:endParaRPr lang="en-US" altLang="zh-CN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585419" y="3548428"/>
            <a:ext cx="471514" cy="425123"/>
            <a:chOff x="3720691" y="2824413"/>
            <a:chExt cx="1341120" cy="1209172"/>
          </a:xfrm>
        </p:grpSpPr>
        <p:sp>
          <p:nvSpPr>
            <p:cNvPr id="43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040441" y="1588020"/>
            <a:ext cx="323407" cy="291588"/>
            <a:chOff x="3720691" y="2824413"/>
            <a:chExt cx="1341120" cy="1209172"/>
          </a:xfrm>
        </p:grpSpPr>
        <p:sp>
          <p:nvSpPr>
            <p:cNvPr id="46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300134" y="3293211"/>
            <a:ext cx="115655" cy="104276"/>
            <a:chOff x="3720691" y="2824413"/>
            <a:chExt cx="1341120" cy="1209172"/>
          </a:xfrm>
        </p:grpSpPr>
        <p:sp>
          <p:nvSpPr>
            <p:cNvPr id="4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51" name="直接箭头连接符 50"/>
          <p:cNvCxnSpPr/>
          <p:nvPr/>
        </p:nvCxnSpPr>
        <p:spPr>
          <a:xfrm>
            <a:off x="7249714" y="2591590"/>
            <a:ext cx="2664297" cy="0"/>
          </a:xfrm>
          <a:prstGeom prst="straightConnector1">
            <a:avLst/>
          </a:prstGeom>
          <a:ln>
            <a:solidFill>
              <a:srgbClr val="414455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29"/>
          <p:cNvSpPr txBox="1"/>
          <p:nvPr/>
        </p:nvSpPr>
        <p:spPr>
          <a:xfrm flipH="1">
            <a:off x="7328107" y="2245842"/>
            <a:ext cx="2729920" cy="319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sz="1800" b="0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9</a:t>
            </a:r>
            <a:r>
              <a:rPr lang="en-US" altLang="zh-CN" sz="1800" b="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5%</a:t>
            </a:r>
            <a:endParaRPr lang="zh-CN" altLang="en-US" sz="1800" b="0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53" name="TextBox 30"/>
          <p:cNvSpPr txBox="1"/>
          <p:nvPr/>
        </p:nvSpPr>
        <p:spPr>
          <a:xfrm>
            <a:off x="7328106" y="2605399"/>
            <a:ext cx="2729921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4" name="直接箭头连接符 53"/>
          <p:cNvCxnSpPr/>
          <p:nvPr/>
        </p:nvCxnSpPr>
        <p:spPr>
          <a:xfrm>
            <a:off x="2281162" y="2743990"/>
            <a:ext cx="2664297" cy="0"/>
          </a:xfrm>
          <a:prstGeom prst="straightConnector1">
            <a:avLst/>
          </a:prstGeom>
          <a:ln>
            <a:solidFill>
              <a:srgbClr val="414455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29"/>
          <p:cNvSpPr txBox="1"/>
          <p:nvPr/>
        </p:nvSpPr>
        <p:spPr>
          <a:xfrm flipH="1">
            <a:off x="2281163" y="2389858"/>
            <a:ext cx="2647665" cy="319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sz="1800" b="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5%</a:t>
            </a:r>
            <a:endParaRPr lang="zh-CN" altLang="en-US" sz="1800" b="0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56" name="TextBox 30"/>
          <p:cNvSpPr txBox="1"/>
          <p:nvPr/>
        </p:nvSpPr>
        <p:spPr>
          <a:xfrm>
            <a:off x="2281163" y="2749415"/>
            <a:ext cx="2729921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1357322" y="4278925"/>
            <a:ext cx="526544" cy="474739"/>
            <a:chOff x="5424755" y="1340768"/>
            <a:chExt cx="670560" cy="604586"/>
          </a:xfrm>
        </p:grpSpPr>
        <p:grpSp>
          <p:nvGrpSpPr>
            <p:cNvPr id="58" name="组合 57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0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9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2" name="文本框 9"/>
          <p:cNvSpPr txBox="1"/>
          <p:nvPr/>
        </p:nvSpPr>
        <p:spPr>
          <a:xfrm>
            <a:off x="1993131" y="4293096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输入文字标题</a:t>
            </a:r>
          </a:p>
        </p:txBody>
      </p:sp>
      <p:cxnSp>
        <p:nvCxnSpPr>
          <p:cNvPr id="63" name="直接连接符 62"/>
          <p:cNvCxnSpPr/>
          <p:nvPr/>
        </p:nvCxnSpPr>
        <p:spPr>
          <a:xfrm>
            <a:off x="2065139" y="4653136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10375371" y="4522712"/>
            <a:ext cx="258720" cy="233265"/>
            <a:chOff x="3720691" y="2824413"/>
            <a:chExt cx="1341120" cy="1209172"/>
          </a:xfrm>
        </p:grpSpPr>
        <p:sp>
          <p:nvSpPr>
            <p:cNvPr id="65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1968549" y="4800693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621171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25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7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23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73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210"/>
                            </p:stCondLst>
                            <p:childTnLst>
                              <p:par>
                                <p:cTn id="7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71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71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460"/>
                            </p:stCondLst>
                            <p:childTnLst>
                              <p:par>
                                <p:cTn id="91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96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52" grpId="0"/>
      <p:bldP spid="53" grpId="0"/>
      <p:bldP spid="55" grpId="0"/>
      <p:bldP spid="56" grpId="0"/>
      <p:bldP spid="62" grpId="0"/>
      <p:bldP spid="67" grpId="0"/>
      <p:bldP spid="6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2637077"/>
            <a:ext cx="3720434" cy="16207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9" name="组合 158"/>
          <p:cNvGrpSpPr/>
          <p:nvPr/>
        </p:nvGrpSpPr>
        <p:grpSpPr>
          <a:xfrm>
            <a:off x="2753554" y="2651020"/>
            <a:ext cx="1846387" cy="1664728"/>
            <a:chOff x="3720691" y="2824413"/>
            <a:chExt cx="1341120" cy="1209172"/>
          </a:xfrm>
        </p:grpSpPr>
        <p:sp>
          <p:nvSpPr>
            <p:cNvPr id="160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62" name="Freeform 5"/>
          <p:cNvSpPr>
            <a:spLocks/>
          </p:cNvSpPr>
          <p:nvPr/>
        </p:nvSpPr>
        <p:spPr bwMode="auto">
          <a:xfrm rot="1855731">
            <a:off x="2879988" y="2765015"/>
            <a:ext cx="1593518" cy="143673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C00000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5449515" y="2600316"/>
            <a:ext cx="6552728" cy="1620772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673651" y="2600316"/>
            <a:ext cx="5544616" cy="1620772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 flipH="1">
            <a:off x="5881563" y="2788464"/>
            <a:ext cx="360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4</a:t>
            </a:r>
            <a:endParaRPr lang="id-ID" sz="6600" b="1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9" name="文本框 9"/>
          <p:cNvSpPr txBox="1"/>
          <p:nvPr/>
        </p:nvSpPr>
        <p:spPr>
          <a:xfrm>
            <a:off x="6961683" y="2672324"/>
            <a:ext cx="2736304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037176" y="3248388"/>
            <a:ext cx="1436675" cy="215444"/>
            <a:chOff x="4369395" y="3284984"/>
            <a:chExt cx="1436675" cy="215444"/>
          </a:xfrm>
        </p:grpSpPr>
        <p:sp>
          <p:nvSpPr>
            <p:cNvPr id="21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五年计划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8477336" y="3248388"/>
            <a:ext cx="1436675" cy="215444"/>
            <a:chOff x="4369395" y="3284984"/>
            <a:chExt cx="1436675" cy="215444"/>
          </a:xfrm>
        </p:grpSpPr>
        <p:sp>
          <p:nvSpPr>
            <p:cNvPr id="26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实现步骤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9917496" y="3248388"/>
            <a:ext cx="1724707" cy="215444"/>
            <a:chOff x="4369395" y="3284984"/>
            <a:chExt cx="1724707" cy="215444"/>
          </a:xfrm>
        </p:grpSpPr>
        <p:sp>
          <p:nvSpPr>
            <p:cNvPr id="31" name="文本框 9"/>
            <p:cNvSpPr txBox="1"/>
            <p:nvPr/>
          </p:nvSpPr>
          <p:spPr>
            <a:xfrm>
              <a:off x="4581935" y="3284984"/>
              <a:ext cx="1512167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可行性评估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等腰三角形 3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7033691" y="3515773"/>
            <a:ext cx="1436675" cy="215444"/>
            <a:chOff x="4369395" y="3284984"/>
            <a:chExt cx="1436675" cy="215444"/>
          </a:xfrm>
        </p:grpSpPr>
        <p:sp>
          <p:nvSpPr>
            <p:cNvPr id="50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保障措施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51" name="组合 5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2" name="椭圆 5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等腰三角形 5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8473851" y="3515773"/>
            <a:ext cx="1436675" cy="215444"/>
            <a:chOff x="4369395" y="3284984"/>
            <a:chExt cx="1436675" cy="215444"/>
          </a:xfrm>
        </p:grpSpPr>
        <p:sp>
          <p:nvSpPr>
            <p:cNvPr id="56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结束语</a:t>
              </a: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8" name="椭圆 5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等腰三角形 5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76" name="Freeform 206"/>
          <p:cNvSpPr>
            <a:spLocks noChangeAspect="1" noEditPoints="1"/>
          </p:cNvSpPr>
          <p:nvPr/>
        </p:nvSpPr>
        <p:spPr bwMode="auto">
          <a:xfrm>
            <a:off x="3352777" y="3036071"/>
            <a:ext cx="728586" cy="880707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24195452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162" grpId="0" animBg="1"/>
      <p:bldP spid="16" grpId="0" animBg="1"/>
      <p:bldP spid="17" grpId="0" animBg="1"/>
      <p:bldP spid="18" grpId="0"/>
      <p:bldP spid="19" grpId="0"/>
      <p:bldP spid="76" grpId="0" animBg="1"/>
      <p:bldP spid="7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五年计划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23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66" name="Freeform 206"/>
          <p:cNvSpPr>
            <a:spLocks noChangeAspect="1" noEditPoints="1"/>
          </p:cNvSpPr>
          <p:nvPr/>
        </p:nvSpPr>
        <p:spPr bwMode="auto">
          <a:xfrm>
            <a:off x="778198" y="302246"/>
            <a:ext cx="290724" cy="351425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任意多边形 166"/>
          <p:cNvSpPr/>
          <p:nvPr/>
        </p:nvSpPr>
        <p:spPr>
          <a:xfrm>
            <a:off x="-32084" y="2979130"/>
            <a:ext cx="12240125" cy="127190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03854 h 1049626"/>
              <a:gd name="connsiteX1" fmla="*/ 3593431 w 12721389"/>
              <a:gd name="connsiteY1" fmla="*/ 22591 h 1049626"/>
              <a:gd name="connsiteX2" fmla="*/ 7908758 w 12721389"/>
              <a:gd name="connsiteY2" fmla="*/ 1049286 h 1049626"/>
              <a:gd name="connsiteX3" fmla="*/ 11774905 w 12721389"/>
              <a:gd name="connsiteY3" fmla="*/ 134886 h 1049626"/>
              <a:gd name="connsiteX4" fmla="*/ 12721389 w 12721389"/>
              <a:gd name="connsiteY4" fmla="*/ 6549 h 1049626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5860"/>
              <a:gd name="connsiteX1" fmla="*/ 3593431 w 12368463"/>
              <a:gd name="connsiteY1" fmla="*/ 17170 h 1045860"/>
              <a:gd name="connsiteX2" fmla="*/ 7908758 w 12368463"/>
              <a:gd name="connsiteY2" fmla="*/ 1043865 h 1045860"/>
              <a:gd name="connsiteX3" fmla="*/ 11357810 w 12368463"/>
              <a:gd name="connsiteY3" fmla="*/ 273844 h 1045860"/>
              <a:gd name="connsiteX4" fmla="*/ 12368463 w 12368463"/>
              <a:gd name="connsiteY4" fmla="*/ 113423 h 1045860"/>
              <a:gd name="connsiteX0" fmla="*/ 0 w 12368463"/>
              <a:gd name="connsiteY0" fmla="*/ 503294 h 1146765"/>
              <a:gd name="connsiteX1" fmla="*/ 3593431 w 12368463"/>
              <a:gd name="connsiteY1" fmla="*/ 22031 h 1146765"/>
              <a:gd name="connsiteX2" fmla="*/ 8855242 w 12368463"/>
              <a:gd name="connsiteY2" fmla="*/ 1144979 h 1146765"/>
              <a:gd name="connsiteX3" fmla="*/ 11357810 w 12368463"/>
              <a:gd name="connsiteY3" fmla="*/ 278705 h 1146765"/>
              <a:gd name="connsiteX4" fmla="*/ 12368463 w 12368463"/>
              <a:gd name="connsiteY4" fmla="*/ 118284 h 1146765"/>
              <a:gd name="connsiteX0" fmla="*/ 0 w 12368463"/>
              <a:gd name="connsiteY0" fmla="*/ 503294 h 1157827"/>
              <a:gd name="connsiteX1" fmla="*/ 3593431 w 12368463"/>
              <a:gd name="connsiteY1" fmla="*/ 22031 h 1157827"/>
              <a:gd name="connsiteX2" fmla="*/ 8855242 w 12368463"/>
              <a:gd name="connsiteY2" fmla="*/ 1144979 h 1157827"/>
              <a:gd name="connsiteX3" fmla="*/ 11357810 w 12368463"/>
              <a:gd name="connsiteY3" fmla="*/ 599547 h 1157827"/>
              <a:gd name="connsiteX4" fmla="*/ 12368463 w 12368463"/>
              <a:gd name="connsiteY4" fmla="*/ 118284 h 1157827"/>
              <a:gd name="connsiteX0" fmla="*/ 0 w 12368463"/>
              <a:gd name="connsiteY0" fmla="*/ 503294 h 1161527"/>
              <a:gd name="connsiteX1" fmla="*/ 3593431 w 12368463"/>
              <a:gd name="connsiteY1" fmla="*/ 22031 h 1161527"/>
              <a:gd name="connsiteX2" fmla="*/ 8855242 w 12368463"/>
              <a:gd name="connsiteY2" fmla="*/ 1144979 h 1161527"/>
              <a:gd name="connsiteX3" fmla="*/ 11357810 w 12368463"/>
              <a:gd name="connsiteY3" fmla="*/ 599547 h 1161527"/>
              <a:gd name="connsiteX4" fmla="*/ 12368463 w 12368463"/>
              <a:gd name="connsiteY4" fmla="*/ 118284 h 1161527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678779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45790"/>
              <a:gd name="connsiteX1" fmla="*/ 3593431 w 12609094"/>
              <a:gd name="connsiteY1" fmla="*/ 22031 h 1145790"/>
              <a:gd name="connsiteX2" fmla="*/ 8678779 w 12609094"/>
              <a:gd name="connsiteY2" fmla="*/ 1144979 h 1145790"/>
              <a:gd name="connsiteX3" fmla="*/ 12609094 w 12609094"/>
              <a:gd name="connsiteY3" fmla="*/ 198494 h 1145790"/>
              <a:gd name="connsiteX0" fmla="*/ 0 w 12609094"/>
              <a:gd name="connsiteY0" fmla="*/ 458098 h 1100219"/>
              <a:gd name="connsiteX1" fmla="*/ 4010526 w 12609094"/>
              <a:gd name="connsiteY1" fmla="*/ 24961 h 1100219"/>
              <a:gd name="connsiteX2" fmla="*/ 8678779 w 12609094"/>
              <a:gd name="connsiteY2" fmla="*/ 1099783 h 1100219"/>
              <a:gd name="connsiteX3" fmla="*/ 12609094 w 12609094"/>
              <a:gd name="connsiteY3" fmla="*/ 153298 h 1100219"/>
              <a:gd name="connsiteX0" fmla="*/ 0 w 12609094"/>
              <a:gd name="connsiteY0" fmla="*/ 459006 h 1117160"/>
              <a:gd name="connsiteX1" fmla="*/ 4010526 w 12609094"/>
              <a:gd name="connsiteY1" fmla="*/ 25869 h 1117160"/>
              <a:gd name="connsiteX2" fmla="*/ 8999621 w 12609094"/>
              <a:gd name="connsiteY2" fmla="*/ 1116733 h 1117160"/>
              <a:gd name="connsiteX3" fmla="*/ 12609094 w 12609094"/>
              <a:gd name="connsiteY3" fmla="*/ 154206 h 1117160"/>
              <a:gd name="connsiteX0" fmla="*/ 0 w 12288251"/>
              <a:gd name="connsiteY0" fmla="*/ 459006 h 1118949"/>
              <a:gd name="connsiteX1" fmla="*/ 4010526 w 12288251"/>
              <a:gd name="connsiteY1" fmla="*/ 25869 h 1118949"/>
              <a:gd name="connsiteX2" fmla="*/ 8999621 w 12288251"/>
              <a:gd name="connsiteY2" fmla="*/ 1116733 h 1118949"/>
              <a:gd name="connsiteX3" fmla="*/ 12288251 w 12288251"/>
              <a:gd name="connsiteY3" fmla="*/ 298585 h 1118949"/>
              <a:gd name="connsiteX0" fmla="*/ 0 w 12288251"/>
              <a:gd name="connsiteY0" fmla="*/ 459006 h 1119678"/>
              <a:gd name="connsiteX1" fmla="*/ 4010526 w 12288251"/>
              <a:gd name="connsiteY1" fmla="*/ 25869 h 1119678"/>
              <a:gd name="connsiteX2" fmla="*/ 8999621 w 12288251"/>
              <a:gd name="connsiteY2" fmla="*/ 1116733 h 1119678"/>
              <a:gd name="connsiteX3" fmla="*/ 12288251 w 12288251"/>
              <a:gd name="connsiteY3" fmla="*/ 298585 h 1119678"/>
              <a:gd name="connsiteX0" fmla="*/ 0 w 12336378"/>
              <a:gd name="connsiteY0" fmla="*/ 459006 h 1119678"/>
              <a:gd name="connsiteX1" fmla="*/ 4010526 w 12336378"/>
              <a:gd name="connsiteY1" fmla="*/ 25869 h 1119678"/>
              <a:gd name="connsiteX2" fmla="*/ 8999621 w 12336378"/>
              <a:gd name="connsiteY2" fmla="*/ 1116733 h 1119678"/>
              <a:gd name="connsiteX3" fmla="*/ 12336378 w 12336378"/>
              <a:gd name="connsiteY3" fmla="*/ 298585 h 1119678"/>
              <a:gd name="connsiteX0" fmla="*/ 0 w 12336378"/>
              <a:gd name="connsiteY0" fmla="*/ 459006 h 1119864"/>
              <a:gd name="connsiteX1" fmla="*/ 4010526 w 12336378"/>
              <a:gd name="connsiteY1" fmla="*/ 25869 h 1119864"/>
              <a:gd name="connsiteX2" fmla="*/ 8999621 w 12336378"/>
              <a:gd name="connsiteY2" fmla="*/ 1116733 h 1119864"/>
              <a:gd name="connsiteX3" fmla="*/ 12336378 w 12336378"/>
              <a:gd name="connsiteY3" fmla="*/ 298585 h 1119864"/>
              <a:gd name="connsiteX0" fmla="*/ 0 w 12336378"/>
              <a:gd name="connsiteY0" fmla="*/ 459920 h 1136723"/>
              <a:gd name="connsiteX1" fmla="*/ 4010526 w 12336378"/>
              <a:gd name="connsiteY1" fmla="*/ 26783 h 1136723"/>
              <a:gd name="connsiteX2" fmla="*/ 9160042 w 12336378"/>
              <a:gd name="connsiteY2" fmla="*/ 1133689 h 1136723"/>
              <a:gd name="connsiteX3" fmla="*/ 12336378 w 12336378"/>
              <a:gd name="connsiteY3" fmla="*/ 299499 h 1136723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6384"/>
              <a:gd name="connsiteX1" fmla="*/ 3930315 w 12336378"/>
              <a:gd name="connsiteY1" fmla="*/ 24662 h 1166384"/>
              <a:gd name="connsiteX2" fmla="*/ 9160042 w 12336378"/>
              <a:gd name="connsiteY2" fmla="*/ 1163652 h 1166384"/>
              <a:gd name="connsiteX3" fmla="*/ 12336378 w 12336378"/>
              <a:gd name="connsiteY3" fmla="*/ 329462 h 1166384"/>
              <a:gd name="connsiteX0" fmla="*/ 0 w 12256167"/>
              <a:gd name="connsiteY0" fmla="*/ 489883 h 1168885"/>
              <a:gd name="connsiteX1" fmla="*/ 3930315 w 12256167"/>
              <a:gd name="connsiteY1" fmla="*/ 24662 h 1168885"/>
              <a:gd name="connsiteX2" fmla="*/ 9160042 w 12256167"/>
              <a:gd name="connsiteY2" fmla="*/ 1163652 h 1168885"/>
              <a:gd name="connsiteX3" fmla="*/ 12256167 w 12256167"/>
              <a:gd name="connsiteY3" fmla="*/ 425715 h 1168885"/>
              <a:gd name="connsiteX0" fmla="*/ 0 w 12240125"/>
              <a:gd name="connsiteY0" fmla="*/ 238646 h 1254532"/>
              <a:gd name="connsiteX1" fmla="*/ 3914273 w 12240125"/>
              <a:gd name="connsiteY1" fmla="*/ 110309 h 1254532"/>
              <a:gd name="connsiteX2" fmla="*/ 9144000 w 12240125"/>
              <a:gd name="connsiteY2" fmla="*/ 1249299 h 1254532"/>
              <a:gd name="connsiteX3" fmla="*/ 12240125 w 12240125"/>
              <a:gd name="connsiteY3" fmla="*/ 511362 h 1254532"/>
              <a:gd name="connsiteX0" fmla="*/ 0 w 12240125"/>
              <a:gd name="connsiteY0" fmla="*/ 259219 h 1275890"/>
              <a:gd name="connsiteX1" fmla="*/ 3978441 w 12240125"/>
              <a:gd name="connsiteY1" fmla="*/ 98798 h 1275890"/>
              <a:gd name="connsiteX2" fmla="*/ 9144000 w 12240125"/>
              <a:gd name="connsiteY2" fmla="*/ 1269872 h 1275890"/>
              <a:gd name="connsiteX3" fmla="*/ 12240125 w 12240125"/>
              <a:gd name="connsiteY3" fmla="*/ 531935 h 1275890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9144000 w 12240125"/>
              <a:gd name="connsiteY2" fmla="*/ 1269872 h 1271902"/>
              <a:gd name="connsiteX3" fmla="*/ 12240125 w 12240125"/>
              <a:gd name="connsiteY3" fmla="*/ 531935 h 1271902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8999621 w 12240125"/>
              <a:gd name="connsiteY2" fmla="*/ 1269872 h 1271902"/>
              <a:gd name="connsiteX3" fmla="*/ 12240125 w 12240125"/>
              <a:gd name="connsiteY3" fmla="*/ 531935 h 127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9525">
            <a:solidFill>
              <a:srgbClr val="41445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1630877" y="2694337"/>
            <a:ext cx="670560" cy="604586"/>
            <a:chOff x="5424755" y="1340768"/>
            <a:chExt cx="670560" cy="604586"/>
          </a:xfrm>
        </p:grpSpPr>
        <p:grpSp>
          <p:nvGrpSpPr>
            <p:cNvPr id="169" name="组合 16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71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0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3" name="Freeform 126"/>
          <p:cNvSpPr>
            <a:spLocks noChangeAspect="1" noEditPoints="1"/>
          </p:cNvSpPr>
          <p:nvPr/>
        </p:nvSpPr>
        <p:spPr bwMode="auto">
          <a:xfrm>
            <a:off x="1830731" y="2835689"/>
            <a:ext cx="267902" cy="335227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4" name="组合 173"/>
          <p:cNvGrpSpPr/>
          <p:nvPr/>
        </p:nvGrpSpPr>
        <p:grpSpPr>
          <a:xfrm>
            <a:off x="3700183" y="2708920"/>
            <a:ext cx="670560" cy="604586"/>
            <a:chOff x="5424755" y="1340768"/>
            <a:chExt cx="670560" cy="604586"/>
          </a:xfrm>
        </p:grpSpPr>
        <p:grpSp>
          <p:nvGrpSpPr>
            <p:cNvPr id="175" name="组合 174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77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6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5810229" y="3256462"/>
            <a:ext cx="670560" cy="604586"/>
            <a:chOff x="5424755" y="1340768"/>
            <a:chExt cx="670560" cy="604586"/>
          </a:xfrm>
        </p:grpSpPr>
        <p:grpSp>
          <p:nvGrpSpPr>
            <p:cNvPr id="180" name="组合 17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2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81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4" name="组合 183"/>
          <p:cNvGrpSpPr/>
          <p:nvPr/>
        </p:nvGrpSpPr>
        <p:grpSpPr>
          <a:xfrm>
            <a:off x="7731957" y="3760518"/>
            <a:ext cx="670560" cy="604586"/>
            <a:chOff x="5424755" y="1340768"/>
            <a:chExt cx="670560" cy="604586"/>
          </a:xfrm>
        </p:grpSpPr>
        <p:grpSp>
          <p:nvGrpSpPr>
            <p:cNvPr id="185" name="组合 184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7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86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9" name="组合 188"/>
          <p:cNvGrpSpPr/>
          <p:nvPr/>
        </p:nvGrpSpPr>
        <p:grpSpPr>
          <a:xfrm>
            <a:off x="9748181" y="3904534"/>
            <a:ext cx="670560" cy="604586"/>
            <a:chOff x="5424755" y="1340768"/>
            <a:chExt cx="670560" cy="604586"/>
          </a:xfrm>
        </p:grpSpPr>
        <p:grpSp>
          <p:nvGrpSpPr>
            <p:cNvPr id="190" name="组合 18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92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91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94" name="Freeform 261"/>
          <p:cNvSpPr>
            <a:spLocks/>
          </p:cNvSpPr>
          <p:nvPr/>
        </p:nvSpPr>
        <p:spPr bwMode="auto">
          <a:xfrm>
            <a:off x="3871050" y="2880543"/>
            <a:ext cx="325875" cy="325875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95" name="组合 194"/>
          <p:cNvGrpSpPr>
            <a:grpSpLocks noChangeAspect="1"/>
          </p:cNvGrpSpPr>
          <p:nvPr/>
        </p:nvGrpSpPr>
        <p:grpSpPr>
          <a:xfrm>
            <a:off x="5971185" y="3416249"/>
            <a:ext cx="354291" cy="303915"/>
            <a:chOff x="5084763" y="971548"/>
            <a:chExt cx="323865" cy="277813"/>
          </a:xfrm>
          <a:solidFill>
            <a:srgbClr val="414455"/>
          </a:solidFill>
        </p:grpSpPr>
        <p:sp>
          <p:nvSpPr>
            <p:cNvPr id="196" name="Freeform 301"/>
            <p:cNvSpPr>
              <a:spLocks noEditPoints="1"/>
            </p:cNvSpPr>
            <p:nvPr/>
          </p:nvSpPr>
          <p:spPr bwMode="auto">
            <a:xfrm>
              <a:off x="5191140" y="1031873"/>
              <a:ext cx="217488" cy="217488"/>
            </a:xfrm>
            <a:custGeom>
              <a:avLst/>
              <a:gdLst>
                <a:gd name="T0" fmla="*/ 6 w 58"/>
                <a:gd name="T1" fmla="*/ 14 h 58"/>
                <a:gd name="T2" fmla="*/ 7 w 58"/>
                <a:gd name="T3" fmla="*/ 19 h 58"/>
                <a:gd name="T4" fmla="*/ 4 w 58"/>
                <a:gd name="T5" fmla="*/ 20 h 58"/>
                <a:gd name="T6" fmla="*/ 0 w 58"/>
                <a:gd name="T7" fmla="*/ 23 h 58"/>
                <a:gd name="T8" fmla="*/ 2 w 58"/>
                <a:gd name="T9" fmla="*/ 27 h 58"/>
                <a:gd name="T10" fmla="*/ 5 w 58"/>
                <a:gd name="T11" fmla="*/ 31 h 58"/>
                <a:gd name="T12" fmla="*/ 2 w 58"/>
                <a:gd name="T13" fmla="*/ 34 h 58"/>
                <a:gd name="T14" fmla="*/ 1 w 58"/>
                <a:gd name="T15" fmla="*/ 38 h 58"/>
                <a:gd name="T16" fmla="*/ 5 w 58"/>
                <a:gd name="T17" fmla="*/ 41 h 58"/>
                <a:gd name="T18" fmla="*/ 8 w 58"/>
                <a:gd name="T19" fmla="*/ 42 h 58"/>
                <a:gd name="T20" fmla="*/ 8 w 58"/>
                <a:gd name="T21" fmla="*/ 46 h 58"/>
                <a:gd name="T22" fmla="*/ 9 w 58"/>
                <a:gd name="T23" fmla="*/ 51 h 58"/>
                <a:gd name="T24" fmla="*/ 14 w 58"/>
                <a:gd name="T25" fmla="*/ 51 h 58"/>
                <a:gd name="T26" fmla="*/ 18 w 58"/>
                <a:gd name="T27" fmla="*/ 51 h 58"/>
                <a:gd name="T28" fmla="*/ 19 w 58"/>
                <a:gd name="T29" fmla="*/ 54 h 58"/>
                <a:gd name="T30" fmla="*/ 22 w 58"/>
                <a:gd name="T31" fmla="*/ 58 h 58"/>
                <a:gd name="T32" fmla="*/ 27 w 58"/>
                <a:gd name="T33" fmla="*/ 56 h 58"/>
                <a:gd name="T34" fmla="*/ 31 w 58"/>
                <a:gd name="T35" fmla="*/ 53 h 58"/>
                <a:gd name="T36" fmla="*/ 33 w 58"/>
                <a:gd name="T37" fmla="*/ 56 h 58"/>
                <a:gd name="T38" fmla="*/ 38 w 58"/>
                <a:gd name="T39" fmla="*/ 57 h 58"/>
                <a:gd name="T40" fmla="*/ 40 w 58"/>
                <a:gd name="T41" fmla="*/ 53 h 58"/>
                <a:gd name="T42" fmla="*/ 42 w 58"/>
                <a:gd name="T43" fmla="*/ 49 h 58"/>
                <a:gd name="T44" fmla="*/ 46 w 58"/>
                <a:gd name="T45" fmla="*/ 50 h 58"/>
                <a:gd name="T46" fmla="*/ 50 w 58"/>
                <a:gd name="T47" fmla="*/ 49 h 58"/>
                <a:gd name="T48" fmla="*/ 51 w 58"/>
                <a:gd name="T49" fmla="*/ 44 h 58"/>
                <a:gd name="T50" fmla="*/ 50 w 58"/>
                <a:gd name="T51" fmla="*/ 40 h 58"/>
                <a:gd name="T52" fmla="*/ 54 w 58"/>
                <a:gd name="T53" fmla="*/ 39 h 58"/>
                <a:gd name="T54" fmla="*/ 57 w 58"/>
                <a:gd name="T55" fmla="*/ 35 h 58"/>
                <a:gd name="T56" fmla="*/ 55 w 58"/>
                <a:gd name="T57" fmla="*/ 31 h 58"/>
                <a:gd name="T58" fmla="*/ 52 w 58"/>
                <a:gd name="T59" fmla="*/ 27 h 58"/>
                <a:gd name="T60" fmla="*/ 55 w 58"/>
                <a:gd name="T61" fmla="*/ 25 h 58"/>
                <a:gd name="T62" fmla="*/ 56 w 58"/>
                <a:gd name="T63" fmla="*/ 20 h 58"/>
                <a:gd name="T64" fmla="*/ 53 w 58"/>
                <a:gd name="T65" fmla="*/ 18 h 58"/>
                <a:gd name="T66" fmla="*/ 48 w 58"/>
                <a:gd name="T67" fmla="*/ 16 h 58"/>
                <a:gd name="T68" fmla="*/ 49 w 58"/>
                <a:gd name="T69" fmla="*/ 12 h 58"/>
                <a:gd name="T70" fmla="*/ 48 w 58"/>
                <a:gd name="T71" fmla="*/ 8 h 58"/>
                <a:gd name="T72" fmla="*/ 44 w 58"/>
                <a:gd name="T73" fmla="*/ 7 h 58"/>
                <a:gd name="T74" fmla="*/ 39 w 58"/>
                <a:gd name="T75" fmla="*/ 8 h 58"/>
                <a:gd name="T76" fmla="*/ 38 w 58"/>
                <a:gd name="T77" fmla="*/ 4 h 58"/>
                <a:gd name="T78" fmla="*/ 35 w 58"/>
                <a:gd name="T79" fmla="*/ 1 h 58"/>
                <a:gd name="T80" fmla="*/ 30 w 58"/>
                <a:gd name="T81" fmla="*/ 3 h 58"/>
                <a:gd name="T82" fmla="*/ 27 w 58"/>
                <a:gd name="T83" fmla="*/ 5 h 58"/>
                <a:gd name="T84" fmla="*/ 24 w 58"/>
                <a:gd name="T85" fmla="*/ 3 h 58"/>
                <a:gd name="T86" fmla="*/ 20 w 58"/>
                <a:gd name="T87" fmla="*/ 1 h 58"/>
                <a:gd name="T88" fmla="*/ 17 w 58"/>
                <a:gd name="T89" fmla="*/ 5 h 58"/>
                <a:gd name="T90" fmla="*/ 15 w 58"/>
                <a:gd name="T91" fmla="*/ 10 h 58"/>
                <a:gd name="T92" fmla="*/ 12 w 58"/>
                <a:gd name="T93" fmla="*/ 9 h 58"/>
                <a:gd name="T94" fmla="*/ 7 w 58"/>
                <a:gd name="T95" fmla="*/ 10 h 58"/>
                <a:gd name="T96" fmla="*/ 6 w 58"/>
                <a:gd name="T97" fmla="*/ 14 h 58"/>
                <a:gd name="T98" fmla="*/ 23 w 58"/>
                <a:gd name="T99" fmla="*/ 13 h 58"/>
                <a:gd name="T100" fmla="*/ 45 w 58"/>
                <a:gd name="T101" fmla="*/ 24 h 58"/>
                <a:gd name="T102" fmla="*/ 34 w 58"/>
                <a:gd name="T103" fmla="*/ 45 h 58"/>
                <a:gd name="T104" fmla="*/ 13 w 58"/>
                <a:gd name="T105" fmla="*/ 34 h 58"/>
                <a:gd name="T106" fmla="*/ 23 w 58"/>
                <a:gd name="T10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" h="58">
                  <a:moveTo>
                    <a:pt x="6" y="14"/>
                  </a:moveTo>
                  <a:cubicBezTo>
                    <a:pt x="8" y="15"/>
                    <a:pt x="7" y="18"/>
                    <a:pt x="7" y="19"/>
                  </a:cubicBezTo>
                  <a:cubicBezTo>
                    <a:pt x="7" y="20"/>
                    <a:pt x="5" y="20"/>
                    <a:pt x="4" y="20"/>
                  </a:cubicBezTo>
                  <a:cubicBezTo>
                    <a:pt x="2" y="20"/>
                    <a:pt x="0" y="21"/>
                    <a:pt x="0" y="23"/>
                  </a:cubicBezTo>
                  <a:cubicBezTo>
                    <a:pt x="0" y="25"/>
                    <a:pt x="0" y="27"/>
                    <a:pt x="2" y="27"/>
                  </a:cubicBezTo>
                  <a:cubicBezTo>
                    <a:pt x="3" y="28"/>
                    <a:pt x="5" y="30"/>
                    <a:pt x="5" y="31"/>
                  </a:cubicBezTo>
                  <a:cubicBezTo>
                    <a:pt x="5" y="32"/>
                    <a:pt x="4" y="33"/>
                    <a:pt x="2" y="34"/>
                  </a:cubicBezTo>
                  <a:cubicBezTo>
                    <a:pt x="1" y="34"/>
                    <a:pt x="0" y="36"/>
                    <a:pt x="1" y="38"/>
                  </a:cubicBezTo>
                  <a:cubicBezTo>
                    <a:pt x="1" y="40"/>
                    <a:pt x="3" y="42"/>
                    <a:pt x="5" y="41"/>
                  </a:cubicBezTo>
                  <a:cubicBezTo>
                    <a:pt x="6" y="41"/>
                    <a:pt x="8" y="41"/>
                    <a:pt x="8" y="42"/>
                  </a:cubicBezTo>
                  <a:cubicBezTo>
                    <a:pt x="9" y="42"/>
                    <a:pt x="9" y="45"/>
                    <a:pt x="8" y="46"/>
                  </a:cubicBezTo>
                  <a:cubicBezTo>
                    <a:pt x="7" y="47"/>
                    <a:pt x="7" y="50"/>
                    <a:pt x="9" y="51"/>
                  </a:cubicBezTo>
                  <a:cubicBezTo>
                    <a:pt x="11" y="52"/>
                    <a:pt x="13" y="53"/>
                    <a:pt x="14" y="51"/>
                  </a:cubicBezTo>
                  <a:cubicBezTo>
                    <a:pt x="15" y="50"/>
                    <a:pt x="18" y="51"/>
                    <a:pt x="18" y="51"/>
                  </a:cubicBezTo>
                  <a:cubicBezTo>
                    <a:pt x="19" y="51"/>
                    <a:pt x="20" y="53"/>
                    <a:pt x="19" y="54"/>
                  </a:cubicBezTo>
                  <a:cubicBezTo>
                    <a:pt x="19" y="56"/>
                    <a:pt x="20" y="57"/>
                    <a:pt x="22" y="58"/>
                  </a:cubicBezTo>
                  <a:cubicBezTo>
                    <a:pt x="25" y="58"/>
                    <a:pt x="26" y="57"/>
                    <a:pt x="27" y="56"/>
                  </a:cubicBezTo>
                  <a:cubicBezTo>
                    <a:pt x="27" y="54"/>
                    <a:pt x="30" y="53"/>
                    <a:pt x="31" y="53"/>
                  </a:cubicBezTo>
                  <a:cubicBezTo>
                    <a:pt x="31" y="53"/>
                    <a:pt x="33" y="54"/>
                    <a:pt x="33" y="56"/>
                  </a:cubicBezTo>
                  <a:cubicBezTo>
                    <a:pt x="34" y="57"/>
                    <a:pt x="36" y="58"/>
                    <a:pt x="38" y="57"/>
                  </a:cubicBezTo>
                  <a:cubicBezTo>
                    <a:pt x="40" y="57"/>
                    <a:pt x="41" y="55"/>
                    <a:pt x="40" y="53"/>
                  </a:cubicBezTo>
                  <a:cubicBezTo>
                    <a:pt x="40" y="52"/>
                    <a:pt x="42" y="49"/>
                    <a:pt x="42" y="49"/>
                  </a:cubicBezTo>
                  <a:cubicBezTo>
                    <a:pt x="43" y="48"/>
                    <a:pt x="44" y="49"/>
                    <a:pt x="46" y="50"/>
                  </a:cubicBezTo>
                  <a:cubicBezTo>
                    <a:pt x="47" y="51"/>
                    <a:pt x="49" y="51"/>
                    <a:pt x="50" y="49"/>
                  </a:cubicBezTo>
                  <a:cubicBezTo>
                    <a:pt x="52" y="47"/>
                    <a:pt x="52" y="45"/>
                    <a:pt x="51" y="44"/>
                  </a:cubicBezTo>
                  <a:cubicBezTo>
                    <a:pt x="50" y="43"/>
                    <a:pt x="50" y="40"/>
                    <a:pt x="50" y="40"/>
                  </a:cubicBezTo>
                  <a:cubicBezTo>
                    <a:pt x="51" y="39"/>
                    <a:pt x="52" y="38"/>
                    <a:pt x="54" y="39"/>
                  </a:cubicBezTo>
                  <a:cubicBezTo>
                    <a:pt x="55" y="39"/>
                    <a:pt x="57" y="38"/>
                    <a:pt x="57" y="35"/>
                  </a:cubicBezTo>
                  <a:cubicBezTo>
                    <a:pt x="58" y="33"/>
                    <a:pt x="57" y="31"/>
                    <a:pt x="55" y="31"/>
                  </a:cubicBezTo>
                  <a:cubicBezTo>
                    <a:pt x="54" y="31"/>
                    <a:pt x="53" y="28"/>
                    <a:pt x="52" y="27"/>
                  </a:cubicBezTo>
                  <a:cubicBezTo>
                    <a:pt x="52" y="26"/>
                    <a:pt x="54" y="25"/>
                    <a:pt x="55" y="25"/>
                  </a:cubicBezTo>
                  <a:cubicBezTo>
                    <a:pt x="56" y="24"/>
                    <a:pt x="57" y="22"/>
                    <a:pt x="56" y="20"/>
                  </a:cubicBezTo>
                  <a:cubicBezTo>
                    <a:pt x="56" y="18"/>
                    <a:pt x="54" y="17"/>
                    <a:pt x="53" y="18"/>
                  </a:cubicBezTo>
                  <a:cubicBezTo>
                    <a:pt x="51" y="18"/>
                    <a:pt x="49" y="16"/>
                    <a:pt x="48" y="16"/>
                  </a:cubicBezTo>
                  <a:cubicBezTo>
                    <a:pt x="48" y="15"/>
                    <a:pt x="48" y="13"/>
                    <a:pt x="49" y="12"/>
                  </a:cubicBezTo>
                  <a:cubicBezTo>
                    <a:pt x="50" y="11"/>
                    <a:pt x="50" y="9"/>
                    <a:pt x="48" y="8"/>
                  </a:cubicBezTo>
                  <a:cubicBezTo>
                    <a:pt x="47" y="6"/>
                    <a:pt x="45" y="6"/>
                    <a:pt x="44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8" y="7"/>
                    <a:pt x="38" y="6"/>
                    <a:pt x="38" y="4"/>
                  </a:cubicBezTo>
                  <a:cubicBezTo>
                    <a:pt x="38" y="3"/>
                    <a:pt x="37" y="1"/>
                    <a:pt x="35" y="1"/>
                  </a:cubicBezTo>
                  <a:cubicBezTo>
                    <a:pt x="33" y="0"/>
                    <a:pt x="31" y="1"/>
                    <a:pt x="30" y="3"/>
                  </a:cubicBezTo>
                  <a:cubicBezTo>
                    <a:pt x="30" y="4"/>
                    <a:pt x="28" y="5"/>
                    <a:pt x="27" y="5"/>
                  </a:cubicBezTo>
                  <a:cubicBezTo>
                    <a:pt x="26" y="6"/>
                    <a:pt x="25" y="4"/>
                    <a:pt x="24" y="3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8" y="2"/>
                    <a:pt x="16" y="4"/>
                    <a:pt x="17" y="5"/>
                  </a:cubicBezTo>
                  <a:cubicBezTo>
                    <a:pt x="17" y="7"/>
                    <a:pt x="16" y="9"/>
                    <a:pt x="15" y="10"/>
                  </a:cubicBezTo>
                  <a:cubicBezTo>
                    <a:pt x="14" y="10"/>
                    <a:pt x="13" y="10"/>
                    <a:pt x="12" y="9"/>
                  </a:cubicBezTo>
                  <a:cubicBezTo>
                    <a:pt x="10" y="8"/>
                    <a:pt x="8" y="8"/>
                    <a:pt x="7" y="10"/>
                  </a:cubicBezTo>
                  <a:cubicBezTo>
                    <a:pt x="6" y="11"/>
                    <a:pt x="5" y="13"/>
                    <a:pt x="6" y="14"/>
                  </a:cubicBezTo>
                  <a:close/>
                  <a:moveTo>
                    <a:pt x="23" y="13"/>
                  </a:moveTo>
                  <a:cubicBezTo>
                    <a:pt x="32" y="10"/>
                    <a:pt x="42" y="15"/>
                    <a:pt x="45" y="24"/>
                  </a:cubicBezTo>
                  <a:cubicBezTo>
                    <a:pt x="47" y="33"/>
                    <a:pt x="43" y="42"/>
                    <a:pt x="34" y="45"/>
                  </a:cubicBezTo>
                  <a:cubicBezTo>
                    <a:pt x="25" y="48"/>
                    <a:pt x="15" y="43"/>
                    <a:pt x="13" y="34"/>
                  </a:cubicBezTo>
                  <a:cubicBezTo>
                    <a:pt x="10" y="26"/>
                    <a:pt x="15" y="16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7" name="Freeform 302"/>
            <p:cNvSpPr>
              <a:spLocks noEditPoints="1"/>
            </p:cNvSpPr>
            <p:nvPr/>
          </p:nvSpPr>
          <p:spPr bwMode="auto">
            <a:xfrm>
              <a:off x="5084781" y="971548"/>
              <a:ext cx="139701" cy="139700"/>
            </a:xfrm>
            <a:custGeom>
              <a:avLst/>
              <a:gdLst>
                <a:gd name="T0" fmla="*/ 4 w 37"/>
                <a:gd name="T1" fmla="*/ 9 h 37"/>
                <a:gd name="T2" fmla="*/ 5 w 37"/>
                <a:gd name="T3" fmla="*/ 12 h 37"/>
                <a:gd name="T4" fmla="*/ 2 w 37"/>
                <a:gd name="T5" fmla="*/ 12 h 37"/>
                <a:gd name="T6" fmla="*/ 0 w 37"/>
                <a:gd name="T7" fmla="*/ 14 h 37"/>
                <a:gd name="T8" fmla="*/ 1 w 37"/>
                <a:gd name="T9" fmla="*/ 17 h 37"/>
                <a:gd name="T10" fmla="*/ 3 w 37"/>
                <a:gd name="T11" fmla="*/ 20 h 37"/>
                <a:gd name="T12" fmla="*/ 2 w 37"/>
                <a:gd name="T13" fmla="*/ 21 h 37"/>
                <a:gd name="T14" fmla="*/ 1 w 37"/>
                <a:gd name="T15" fmla="*/ 24 h 37"/>
                <a:gd name="T16" fmla="*/ 3 w 37"/>
                <a:gd name="T17" fmla="*/ 26 h 37"/>
                <a:gd name="T18" fmla="*/ 5 w 37"/>
                <a:gd name="T19" fmla="*/ 26 h 37"/>
                <a:gd name="T20" fmla="*/ 5 w 37"/>
                <a:gd name="T21" fmla="*/ 29 h 37"/>
                <a:gd name="T22" fmla="*/ 6 w 37"/>
                <a:gd name="T23" fmla="*/ 32 h 37"/>
                <a:gd name="T24" fmla="*/ 9 w 37"/>
                <a:gd name="T25" fmla="*/ 33 h 37"/>
                <a:gd name="T26" fmla="*/ 12 w 37"/>
                <a:gd name="T27" fmla="*/ 32 h 37"/>
                <a:gd name="T28" fmla="*/ 12 w 37"/>
                <a:gd name="T29" fmla="*/ 34 h 37"/>
                <a:gd name="T30" fmla="*/ 15 w 37"/>
                <a:gd name="T31" fmla="*/ 37 h 37"/>
                <a:gd name="T32" fmla="*/ 17 w 37"/>
                <a:gd name="T33" fmla="*/ 35 h 37"/>
                <a:gd name="T34" fmla="*/ 20 w 37"/>
                <a:gd name="T35" fmla="*/ 34 h 37"/>
                <a:gd name="T36" fmla="*/ 21 w 37"/>
                <a:gd name="T37" fmla="*/ 35 h 37"/>
                <a:gd name="T38" fmla="*/ 24 w 37"/>
                <a:gd name="T39" fmla="*/ 36 h 37"/>
                <a:gd name="T40" fmla="*/ 26 w 37"/>
                <a:gd name="T41" fmla="*/ 34 h 37"/>
                <a:gd name="T42" fmla="*/ 27 w 37"/>
                <a:gd name="T43" fmla="*/ 31 h 37"/>
                <a:gd name="T44" fmla="*/ 29 w 37"/>
                <a:gd name="T45" fmla="*/ 32 h 37"/>
                <a:gd name="T46" fmla="*/ 32 w 37"/>
                <a:gd name="T47" fmla="*/ 31 h 37"/>
                <a:gd name="T48" fmla="*/ 33 w 37"/>
                <a:gd name="T49" fmla="*/ 28 h 37"/>
                <a:gd name="T50" fmla="*/ 32 w 37"/>
                <a:gd name="T51" fmla="*/ 25 h 37"/>
                <a:gd name="T52" fmla="*/ 35 w 37"/>
                <a:gd name="T53" fmla="*/ 24 h 37"/>
                <a:gd name="T54" fmla="*/ 37 w 37"/>
                <a:gd name="T55" fmla="*/ 22 h 37"/>
                <a:gd name="T56" fmla="*/ 36 w 37"/>
                <a:gd name="T57" fmla="*/ 19 h 37"/>
                <a:gd name="T58" fmla="*/ 34 w 37"/>
                <a:gd name="T59" fmla="*/ 17 h 37"/>
                <a:gd name="T60" fmla="*/ 35 w 37"/>
                <a:gd name="T61" fmla="*/ 15 h 37"/>
                <a:gd name="T62" fmla="*/ 36 w 37"/>
                <a:gd name="T63" fmla="*/ 12 h 37"/>
                <a:gd name="T64" fmla="*/ 34 w 37"/>
                <a:gd name="T65" fmla="*/ 11 h 37"/>
                <a:gd name="T66" fmla="*/ 31 w 37"/>
                <a:gd name="T67" fmla="*/ 9 h 37"/>
                <a:gd name="T68" fmla="*/ 32 w 37"/>
                <a:gd name="T69" fmla="*/ 7 h 37"/>
                <a:gd name="T70" fmla="*/ 31 w 37"/>
                <a:gd name="T71" fmla="*/ 4 h 37"/>
                <a:gd name="T72" fmla="*/ 28 w 37"/>
                <a:gd name="T73" fmla="*/ 4 h 37"/>
                <a:gd name="T74" fmla="*/ 25 w 37"/>
                <a:gd name="T75" fmla="*/ 4 h 37"/>
                <a:gd name="T76" fmla="*/ 25 w 37"/>
                <a:gd name="T77" fmla="*/ 2 h 37"/>
                <a:gd name="T78" fmla="*/ 22 w 37"/>
                <a:gd name="T79" fmla="*/ 0 h 37"/>
                <a:gd name="T80" fmla="*/ 20 w 37"/>
                <a:gd name="T81" fmla="*/ 1 h 37"/>
                <a:gd name="T82" fmla="*/ 17 w 37"/>
                <a:gd name="T83" fmla="*/ 3 h 37"/>
                <a:gd name="T84" fmla="*/ 16 w 37"/>
                <a:gd name="T85" fmla="*/ 1 h 37"/>
                <a:gd name="T86" fmla="*/ 13 w 37"/>
                <a:gd name="T87" fmla="*/ 0 h 37"/>
                <a:gd name="T88" fmla="*/ 11 w 37"/>
                <a:gd name="T89" fmla="*/ 3 h 37"/>
                <a:gd name="T90" fmla="*/ 10 w 37"/>
                <a:gd name="T91" fmla="*/ 6 h 37"/>
                <a:gd name="T92" fmla="*/ 8 w 37"/>
                <a:gd name="T93" fmla="*/ 5 h 37"/>
                <a:gd name="T94" fmla="*/ 5 w 37"/>
                <a:gd name="T95" fmla="*/ 6 h 37"/>
                <a:gd name="T96" fmla="*/ 4 w 37"/>
                <a:gd name="T97" fmla="*/ 9 h 37"/>
                <a:gd name="T98" fmla="*/ 15 w 37"/>
                <a:gd name="T99" fmla="*/ 8 h 37"/>
                <a:gd name="T100" fmla="*/ 29 w 37"/>
                <a:gd name="T101" fmla="*/ 15 h 37"/>
                <a:gd name="T102" fmla="*/ 22 w 37"/>
                <a:gd name="T103" fmla="*/ 29 h 37"/>
                <a:gd name="T104" fmla="*/ 8 w 37"/>
                <a:gd name="T105" fmla="*/ 22 h 37"/>
                <a:gd name="T106" fmla="*/ 15 w 37"/>
                <a:gd name="T107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" h="37">
                  <a:moveTo>
                    <a:pt x="4" y="9"/>
                  </a:moveTo>
                  <a:cubicBezTo>
                    <a:pt x="5" y="9"/>
                    <a:pt x="5" y="11"/>
                    <a:pt x="5" y="12"/>
                  </a:cubicBezTo>
                  <a:cubicBezTo>
                    <a:pt x="4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2" y="17"/>
                    <a:pt x="3" y="19"/>
                    <a:pt x="3" y="20"/>
                  </a:cubicBezTo>
                  <a:cubicBezTo>
                    <a:pt x="3" y="20"/>
                    <a:pt x="2" y="21"/>
                    <a:pt x="2" y="21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1" y="25"/>
                    <a:pt x="2" y="26"/>
                    <a:pt x="3" y="26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8"/>
                    <a:pt x="5" y="29"/>
                  </a:cubicBezTo>
                  <a:cubicBezTo>
                    <a:pt x="5" y="30"/>
                    <a:pt x="5" y="31"/>
                    <a:pt x="6" y="32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2" y="32"/>
                    <a:pt x="13" y="33"/>
                    <a:pt x="12" y="34"/>
                  </a:cubicBezTo>
                  <a:cubicBezTo>
                    <a:pt x="12" y="35"/>
                    <a:pt x="13" y="36"/>
                    <a:pt x="15" y="37"/>
                  </a:cubicBezTo>
                  <a:cubicBezTo>
                    <a:pt x="16" y="37"/>
                    <a:pt x="17" y="36"/>
                    <a:pt x="17" y="35"/>
                  </a:cubicBezTo>
                  <a:cubicBezTo>
                    <a:pt x="18" y="34"/>
                    <a:pt x="19" y="34"/>
                    <a:pt x="20" y="34"/>
                  </a:cubicBezTo>
                  <a:cubicBezTo>
                    <a:pt x="20" y="34"/>
                    <a:pt x="21" y="34"/>
                    <a:pt x="21" y="35"/>
                  </a:cubicBezTo>
                  <a:cubicBezTo>
                    <a:pt x="22" y="36"/>
                    <a:pt x="23" y="37"/>
                    <a:pt x="24" y="36"/>
                  </a:cubicBezTo>
                  <a:cubicBezTo>
                    <a:pt x="26" y="36"/>
                    <a:pt x="26" y="35"/>
                    <a:pt x="26" y="34"/>
                  </a:cubicBezTo>
                  <a:cubicBezTo>
                    <a:pt x="26" y="33"/>
                    <a:pt x="27" y="31"/>
                    <a:pt x="27" y="31"/>
                  </a:cubicBezTo>
                  <a:cubicBezTo>
                    <a:pt x="28" y="31"/>
                    <a:pt x="29" y="31"/>
                    <a:pt x="29" y="32"/>
                  </a:cubicBezTo>
                  <a:cubicBezTo>
                    <a:pt x="30" y="32"/>
                    <a:pt x="32" y="32"/>
                    <a:pt x="32" y="31"/>
                  </a:cubicBezTo>
                  <a:cubicBezTo>
                    <a:pt x="33" y="30"/>
                    <a:pt x="34" y="28"/>
                    <a:pt x="33" y="28"/>
                  </a:cubicBezTo>
                  <a:cubicBezTo>
                    <a:pt x="32" y="27"/>
                    <a:pt x="32" y="25"/>
                    <a:pt x="32" y="25"/>
                  </a:cubicBezTo>
                  <a:cubicBezTo>
                    <a:pt x="33" y="24"/>
                    <a:pt x="34" y="24"/>
                    <a:pt x="35" y="24"/>
                  </a:cubicBezTo>
                  <a:cubicBezTo>
                    <a:pt x="36" y="24"/>
                    <a:pt x="37" y="24"/>
                    <a:pt x="37" y="22"/>
                  </a:cubicBezTo>
                  <a:cubicBezTo>
                    <a:pt x="37" y="21"/>
                    <a:pt x="37" y="20"/>
                    <a:pt x="36" y="19"/>
                  </a:cubicBezTo>
                  <a:cubicBezTo>
                    <a:pt x="35" y="19"/>
                    <a:pt x="34" y="18"/>
                    <a:pt x="34" y="17"/>
                  </a:cubicBezTo>
                  <a:cubicBezTo>
                    <a:pt x="34" y="16"/>
                    <a:pt x="35" y="16"/>
                    <a:pt x="35" y="15"/>
                  </a:cubicBezTo>
                  <a:cubicBezTo>
                    <a:pt x="36" y="15"/>
                    <a:pt x="37" y="14"/>
                    <a:pt x="36" y="12"/>
                  </a:cubicBezTo>
                  <a:cubicBezTo>
                    <a:pt x="36" y="11"/>
                    <a:pt x="35" y="10"/>
                    <a:pt x="34" y="11"/>
                  </a:cubicBezTo>
                  <a:cubicBezTo>
                    <a:pt x="33" y="11"/>
                    <a:pt x="31" y="10"/>
                    <a:pt x="31" y="9"/>
                  </a:cubicBezTo>
                  <a:cubicBezTo>
                    <a:pt x="31" y="9"/>
                    <a:pt x="31" y="8"/>
                    <a:pt x="32" y="7"/>
                  </a:cubicBezTo>
                  <a:cubicBezTo>
                    <a:pt x="32" y="7"/>
                    <a:pt x="32" y="5"/>
                    <a:pt x="31" y="4"/>
                  </a:cubicBezTo>
                  <a:cubicBezTo>
                    <a:pt x="30" y="3"/>
                    <a:pt x="29" y="3"/>
                    <a:pt x="28" y="4"/>
                  </a:cubicBezTo>
                  <a:cubicBezTo>
                    <a:pt x="27" y="5"/>
                    <a:pt x="26" y="5"/>
                    <a:pt x="25" y="4"/>
                  </a:cubicBezTo>
                  <a:cubicBezTo>
                    <a:pt x="25" y="4"/>
                    <a:pt x="24" y="3"/>
                    <a:pt x="25" y="2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19" y="2"/>
                    <a:pt x="18" y="3"/>
                    <a:pt x="17" y="3"/>
                  </a:cubicBezTo>
                  <a:cubicBezTo>
                    <a:pt x="17" y="3"/>
                    <a:pt x="16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11" y="4"/>
                    <a:pt x="10" y="5"/>
                    <a:pt x="10" y="6"/>
                  </a:cubicBezTo>
                  <a:cubicBezTo>
                    <a:pt x="9" y="6"/>
                    <a:pt x="8" y="6"/>
                    <a:pt x="8" y="5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4" y="7"/>
                    <a:pt x="3" y="8"/>
                    <a:pt x="4" y="9"/>
                  </a:cubicBezTo>
                  <a:close/>
                  <a:moveTo>
                    <a:pt x="15" y="8"/>
                  </a:moveTo>
                  <a:cubicBezTo>
                    <a:pt x="21" y="6"/>
                    <a:pt x="27" y="9"/>
                    <a:pt x="29" y="15"/>
                  </a:cubicBezTo>
                  <a:cubicBezTo>
                    <a:pt x="31" y="21"/>
                    <a:pt x="27" y="27"/>
                    <a:pt x="22" y="29"/>
                  </a:cubicBezTo>
                  <a:cubicBezTo>
                    <a:pt x="16" y="30"/>
                    <a:pt x="10" y="27"/>
                    <a:pt x="8" y="22"/>
                  </a:cubicBezTo>
                  <a:cubicBezTo>
                    <a:pt x="6" y="16"/>
                    <a:pt x="10" y="10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8" name="Freeform 303"/>
            <p:cNvSpPr>
              <a:spLocks noEditPoints="1"/>
            </p:cNvSpPr>
            <p:nvPr/>
          </p:nvSpPr>
          <p:spPr bwMode="auto">
            <a:xfrm>
              <a:off x="5084763" y="1111250"/>
              <a:ext cx="109538" cy="104775"/>
            </a:xfrm>
            <a:custGeom>
              <a:avLst/>
              <a:gdLst>
                <a:gd name="T0" fmla="*/ 3 w 29"/>
                <a:gd name="T1" fmla="*/ 7 h 28"/>
                <a:gd name="T2" fmla="*/ 4 w 29"/>
                <a:gd name="T3" fmla="*/ 9 h 28"/>
                <a:gd name="T4" fmla="*/ 2 w 29"/>
                <a:gd name="T5" fmla="*/ 9 h 28"/>
                <a:gd name="T6" fmla="*/ 0 w 29"/>
                <a:gd name="T7" fmla="*/ 11 h 28"/>
                <a:gd name="T8" fmla="*/ 1 w 29"/>
                <a:gd name="T9" fmla="*/ 13 h 28"/>
                <a:gd name="T10" fmla="*/ 3 w 29"/>
                <a:gd name="T11" fmla="*/ 15 h 28"/>
                <a:gd name="T12" fmla="*/ 1 w 29"/>
                <a:gd name="T13" fmla="*/ 16 h 28"/>
                <a:gd name="T14" fmla="*/ 1 w 29"/>
                <a:gd name="T15" fmla="*/ 19 h 28"/>
                <a:gd name="T16" fmla="*/ 3 w 29"/>
                <a:gd name="T17" fmla="*/ 20 h 28"/>
                <a:gd name="T18" fmla="*/ 4 w 29"/>
                <a:gd name="T19" fmla="*/ 20 h 28"/>
                <a:gd name="T20" fmla="*/ 4 w 29"/>
                <a:gd name="T21" fmla="*/ 23 h 28"/>
                <a:gd name="T22" fmla="*/ 5 w 29"/>
                <a:gd name="T23" fmla="*/ 25 h 28"/>
                <a:gd name="T24" fmla="*/ 7 w 29"/>
                <a:gd name="T25" fmla="*/ 25 h 28"/>
                <a:gd name="T26" fmla="*/ 9 w 29"/>
                <a:gd name="T27" fmla="*/ 25 h 28"/>
                <a:gd name="T28" fmla="*/ 10 w 29"/>
                <a:gd name="T29" fmla="*/ 27 h 28"/>
                <a:gd name="T30" fmla="*/ 11 w 29"/>
                <a:gd name="T31" fmla="*/ 28 h 28"/>
                <a:gd name="T32" fmla="*/ 13 w 29"/>
                <a:gd name="T33" fmla="*/ 27 h 28"/>
                <a:gd name="T34" fmla="*/ 15 w 29"/>
                <a:gd name="T35" fmla="*/ 26 h 28"/>
                <a:gd name="T36" fmla="*/ 17 w 29"/>
                <a:gd name="T37" fmla="*/ 27 h 28"/>
                <a:gd name="T38" fmla="*/ 19 w 29"/>
                <a:gd name="T39" fmla="*/ 28 h 28"/>
                <a:gd name="T40" fmla="*/ 20 w 29"/>
                <a:gd name="T41" fmla="*/ 26 h 28"/>
                <a:gd name="T42" fmla="*/ 21 w 29"/>
                <a:gd name="T43" fmla="*/ 24 h 28"/>
                <a:gd name="T44" fmla="*/ 23 w 29"/>
                <a:gd name="T45" fmla="*/ 24 h 28"/>
                <a:gd name="T46" fmla="*/ 25 w 29"/>
                <a:gd name="T47" fmla="*/ 24 h 28"/>
                <a:gd name="T48" fmla="*/ 25 w 29"/>
                <a:gd name="T49" fmla="*/ 21 h 28"/>
                <a:gd name="T50" fmla="*/ 25 w 29"/>
                <a:gd name="T51" fmla="*/ 19 h 28"/>
                <a:gd name="T52" fmla="*/ 27 w 29"/>
                <a:gd name="T53" fmla="*/ 19 h 28"/>
                <a:gd name="T54" fmla="*/ 29 w 29"/>
                <a:gd name="T55" fmla="*/ 17 h 28"/>
                <a:gd name="T56" fmla="*/ 28 w 29"/>
                <a:gd name="T57" fmla="*/ 15 h 28"/>
                <a:gd name="T58" fmla="*/ 26 w 29"/>
                <a:gd name="T59" fmla="*/ 13 h 28"/>
                <a:gd name="T60" fmla="*/ 27 w 29"/>
                <a:gd name="T61" fmla="*/ 12 h 28"/>
                <a:gd name="T62" fmla="*/ 28 w 29"/>
                <a:gd name="T63" fmla="*/ 10 h 28"/>
                <a:gd name="T64" fmla="*/ 26 w 29"/>
                <a:gd name="T65" fmla="*/ 8 h 28"/>
                <a:gd name="T66" fmla="*/ 24 w 29"/>
                <a:gd name="T67" fmla="*/ 7 h 28"/>
                <a:gd name="T68" fmla="*/ 25 w 29"/>
                <a:gd name="T69" fmla="*/ 6 h 28"/>
                <a:gd name="T70" fmla="*/ 24 w 29"/>
                <a:gd name="T71" fmla="*/ 3 h 28"/>
                <a:gd name="T72" fmla="*/ 22 w 29"/>
                <a:gd name="T73" fmla="*/ 3 h 28"/>
                <a:gd name="T74" fmla="*/ 19 w 29"/>
                <a:gd name="T75" fmla="*/ 3 h 28"/>
                <a:gd name="T76" fmla="*/ 19 w 29"/>
                <a:gd name="T77" fmla="*/ 2 h 28"/>
                <a:gd name="T78" fmla="*/ 17 w 29"/>
                <a:gd name="T79" fmla="*/ 0 h 28"/>
                <a:gd name="T80" fmla="*/ 15 w 29"/>
                <a:gd name="T81" fmla="*/ 1 h 28"/>
                <a:gd name="T82" fmla="*/ 13 w 29"/>
                <a:gd name="T83" fmla="*/ 2 h 28"/>
                <a:gd name="T84" fmla="*/ 12 w 29"/>
                <a:gd name="T85" fmla="*/ 1 h 28"/>
                <a:gd name="T86" fmla="*/ 10 w 29"/>
                <a:gd name="T87" fmla="*/ 0 h 28"/>
                <a:gd name="T88" fmla="*/ 9 w 29"/>
                <a:gd name="T89" fmla="*/ 2 h 28"/>
                <a:gd name="T90" fmla="*/ 8 w 29"/>
                <a:gd name="T91" fmla="*/ 4 h 28"/>
                <a:gd name="T92" fmla="*/ 6 w 29"/>
                <a:gd name="T93" fmla="*/ 4 h 28"/>
                <a:gd name="T94" fmla="*/ 4 w 29"/>
                <a:gd name="T95" fmla="*/ 4 h 28"/>
                <a:gd name="T96" fmla="*/ 3 w 29"/>
                <a:gd name="T97" fmla="*/ 7 h 28"/>
                <a:gd name="T98" fmla="*/ 12 w 29"/>
                <a:gd name="T99" fmla="*/ 6 h 28"/>
                <a:gd name="T100" fmla="*/ 22 w 29"/>
                <a:gd name="T101" fmla="*/ 12 h 28"/>
                <a:gd name="T102" fmla="*/ 17 w 29"/>
                <a:gd name="T103" fmla="*/ 22 h 28"/>
                <a:gd name="T104" fmla="*/ 6 w 29"/>
                <a:gd name="T105" fmla="*/ 17 h 28"/>
                <a:gd name="T106" fmla="*/ 12 w 29"/>
                <a:gd name="T10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" h="28">
                  <a:moveTo>
                    <a:pt x="3" y="7"/>
                  </a:moveTo>
                  <a:cubicBezTo>
                    <a:pt x="4" y="7"/>
                    <a:pt x="4" y="9"/>
                    <a:pt x="4" y="9"/>
                  </a:cubicBezTo>
                  <a:cubicBezTo>
                    <a:pt x="4" y="9"/>
                    <a:pt x="3" y="10"/>
                    <a:pt x="2" y="9"/>
                  </a:cubicBezTo>
                  <a:cubicBezTo>
                    <a:pt x="1" y="9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2" y="13"/>
                    <a:pt x="3" y="15"/>
                    <a:pt x="3" y="15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1" y="17"/>
                    <a:pt x="0" y="18"/>
                    <a:pt x="1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1"/>
                    <a:pt x="5" y="22"/>
                    <a:pt x="4" y="23"/>
                  </a:cubicBezTo>
                  <a:cubicBezTo>
                    <a:pt x="4" y="23"/>
                    <a:pt x="4" y="24"/>
                    <a:pt x="5" y="25"/>
                  </a:cubicBezTo>
                  <a:cubicBezTo>
                    <a:pt x="5" y="26"/>
                    <a:pt x="7" y="26"/>
                    <a:pt x="7" y="25"/>
                  </a:cubicBezTo>
                  <a:cubicBezTo>
                    <a:pt x="8" y="25"/>
                    <a:pt x="9" y="25"/>
                    <a:pt x="9" y="25"/>
                  </a:cubicBezTo>
                  <a:cubicBezTo>
                    <a:pt x="10" y="25"/>
                    <a:pt x="10" y="26"/>
                    <a:pt x="10" y="27"/>
                  </a:cubicBezTo>
                  <a:cubicBezTo>
                    <a:pt x="10" y="27"/>
                    <a:pt x="10" y="28"/>
                    <a:pt x="11" y="28"/>
                  </a:cubicBezTo>
                  <a:cubicBezTo>
                    <a:pt x="12" y="28"/>
                    <a:pt x="13" y="28"/>
                    <a:pt x="13" y="27"/>
                  </a:cubicBezTo>
                  <a:cubicBezTo>
                    <a:pt x="14" y="27"/>
                    <a:pt x="15" y="26"/>
                    <a:pt x="15" y="26"/>
                  </a:cubicBezTo>
                  <a:cubicBezTo>
                    <a:pt x="16" y="26"/>
                    <a:pt x="16" y="26"/>
                    <a:pt x="17" y="27"/>
                  </a:cubicBezTo>
                  <a:cubicBezTo>
                    <a:pt x="17" y="28"/>
                    <a:pt x="18" y="28"/>
                    <a:pt x="19" y="28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0" y="25"/>
                    <a:pt x="21" y="24"/>
                    <a:pt x="21" y="24"/>
                  </a:cubicBezTo>
                  <a:cubicBezTo>
                    <a:pt x="21" y="24"/>
                    <a:pt x="22" y="24"/>
                    <a:pt x="23" y="24"/>
                  </a:cubicBezTo>
                  <a:cubicBezTo>
                    <a:pt x="23" y="25"/>
                    <a:pt x="24" y="25"/>
                    <a:pt x="25" y="24"/>
                  </a:cubicBezTo>
                  <a:cubicBezTo>
                    <a:pt x="26" y="23"/>
                    <a:pt x="26" y="22"/>
                    <a:pt x="25" y="21"/>
                  </a:cubicBezTo>
                  <a:cubicBezTo>
                    <a:pt x="25" y="21"/>
                    <a:pt x="25" y="20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8" y="19"/>
                    <a:pt x="28" y="18"/>
                    <a:pt x="29" y="17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7" y="15"/>
                    <a:pt x="26" y="14"/>
                    <a:pt x="26" y="13"/>
                  </a:cubicBezTo>
                  <a:cubicBezTo>
                    <a:pt x="26" y="13"/>
                    <a:pt x="27" y="12"/>
                    <a:pt x="27" y="12"/>
                  </a:cubicBezTo>
                  <a:cubicBezTo>
                    <a:pt x="28" y="12"/>
                    <a:pt x="28" y="11"/>
                    <a:pt x="28" y="10"/>
                  </a:cubicBezTo>
                  <a:cubicBezTo>
                    <a:pt x="28" y="9"/>
                    <a:pt x="27" y="8"/>
                    <a:pt x="26" y="8"/>
                  </a:cubicBezTo>
                  <a:cubicBezTo>
                    <a:pt x="26" y="9"/>
                    <a:pt x="24" y="8"/>
                    <a:pt x="24" y="7"/>
                  </a:cubicBezTo>
                  <a:cubicBezTo>
                    <a:pt x="24" y="7"/>
                    <a:pt x="24" y="6"/>
                    <a:pt x="25" y="6"/>
                  </a:cubicBezTo>
                  <a:cubicBezTo>
                    <a:pt x="25" y="5"/>
                    <a:pt x="25" y="4"/>
                    <a:pt x="24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1" y="4"/>
                    <a:pt x="20" y="4"/>
                    <a:pt x="19" y="3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5" y="2"/>
                    <a:pt x="14" y="2"/>
                    <a:pt x="13" y="2"/>
                  </a:cubicBezTo>
                  <a:cubicBezTo>
                    <a:pt x="13" y="2"/>
                    <a:pt x="12" y="2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9" y="2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5"/>
                    <a:pt x="7" y="4"/>
                    <a:pt x="6" y="4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lose/>
                  <a:moveTo>
                    <a:pt x="12" y="6"/>
                  </a:moveTo>
                  <a:cubicBezTo>
                    <a:pt x="16" y="5"/>
                    <a:pt x="21" y="7"/>
                    <a:pt x="22" y="12"/>
                  </a:cubicBezTo>
                  <a:cubicBezTo>
                    <a:pt x="24" y="16"/>
                    <a:pt x="21" y="21"/>
                    <a:pt x="17" y="22"/>
                  </a:cubicBezTo>
                  <a:cubicBezTo>
                    <a:pt x="13" y="23"/>
                    <a:pt x="8" y="21"/>
                    <a:pt x="6" y="17"/>
                  </a:cubicBezTo>
                  <a:cubicBezTo>
                    <a:pt x="5" y="12"/>
                    <a:pt x="7" y="8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99" name="Freeform 9"/>
          <p:cNvSpPr>
            <a:spLocks noEditPoints="1"/>
          </p:cNvSpPr>
          <p:nvPr/>
        </p:nvSpPr>
        <p:spPr bwMode="auto">
          <a:xfrm rot="19469485">
            <a:off x="7872583" y="3861222"/>
            <a:ext cx="378367" cy="403173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0" name="Freeform 206"/>
          <p:cNvSpPr>
            <a:spLocks noChangeAspect="1" noEditPoints="1"/>
          </p:cNvSpPr>
          <p:nvPr/>
        </p:nvSpPr>
        <p:spPr bwMode="auto">
          <a:xfrm>
            <a:off x="9933972" y="4026081"/>
            <a:ext cx="304622" cy="368224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1" name="矩形 200"/>
          <p:cNvSpPr/>
          <p:nvPr/>
        </p:nvSpPr>
        <p:spPr>
          <a:xfrm>
            <a:off x="838789" y="3461056"/>
            <a:ext cx="2159566" cy="92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 smtClean="0">
              <a:solidFill>
                <a:schemeClr val="bg1">
                  <a:lumMod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202" name="矩形 201"/>
          <p:cNvSpPr/>
          <p:nvPr/>
        </p:nvSpPr>
        <p:spPr>
          <a:xfrm>
            <a:off x="2930583" y="3508653"/>
            <a:ext cx="2159566" cy="92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</a:t>
            </a: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输入详细文字介绍，</a:t>
            </a:r>
            <a:endParaRPr lang="en-US" altLang="zh-CN" sz="1400" kern="100" dirty="0">
              <a:solidFill>
                <a:schemeClr val="bg1">
                  <a:lumMod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203" name="矩形 202"/>
          <p:cNvSpPr/>
          <p:nvPr/>
        </p:nvSpPr>
        <p:spPr>
          <a:xfrm>
            <a:off x="5018141" y="4012709"/>
            <a:ext cx="2159566" cy="92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</a:t>
            </a: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输入详细文字介绍，</a:t>
            </a:r>
            <a:endParaRPr lang="en-US" altLang="zh-CN" sz="1400" kern="100" dirty="0">
              <a:solidFill>
                <a:schemeClr val="bg1">
                  <a:lumMod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204" name="矩形 203"/>
          <p:cNvSpPr/>
          <p:nvPr/>
        </p:nvSpPr>
        <p:spPr>
          <a:xfrm>
            <a:off x="6962357" y="2668968"/>
            <a:ext cx="2159566" cy="92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</a:t>
            </a: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输入详细文字介绍，</a:t>
            </a:r>
            <a:endParaRPr lang="en-US" altLang="zh-CN" sz="1400" kern="100" dirty="0">
              <a:solidFill>
                <a:schemeClr val="bg1">
                  <a:lumMod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205" name="矩形 204"/>
          <p:cNvSpPr/>
          <p:nvPr/>
        </p:nvSpPr>
        <p:spPr>
          <a:xfrm>
            <a:off x="8978581" y="2788573"/>
            <a:ext cx="2159566" cy="92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</a:t>
            </a: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输入详细文字介绍，</a:t>
            </a:r>
            <a:endParaRPr lang="en-US" altLang="zh-CN" sz="1400" kern="100" dirty="0">
              <a:solidFill>
                <a:schemeClr val="bg1">
                  <a:lumMod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40240040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75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25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167" grpId="0" animBg="1"/>
      <p:bldP spid="173" grpId="0" animBg="1"/>
      <p:bldP spid="194" grpId="0" animBg="1"/>
      <p:bldP spid="199" grpId="0" animBg="1"/>
      <p:bldP spid="200" grpId="0" animBg="1"/>
      <p:bldP spid="201" grpId="0"/>
      <p:bldP spid="202" grpId="0"/>
      <p:bldP spid="203" grpId="0"/>
      <p:bldP spid="204" grpId="0"/>
      <p:bldP spid="205" grpId="0"/>
      <p:bldP spid="20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实现步骤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24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66" name="Freeform 206"/>
          <p:cNvSpPr>
            <a:spLocks noChangeAspect="1" noEditPoints="1"/>
          </p:cNvSpPr>
          <p:nvPr/>
        </p:nvSpPr>
        <p:spPr bwMode="auto">
          <a:xfrm>
            <a:off x="778198" y="302246"/>
            <a:ext cx="290724" cy="351425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564811" y="1918748"/>
            <a:ext cx="1152128" cy="1038774"/>
            <a:chOff x="5424755" y="1340768"/>
            <a:chExt cx="670560" cy="604586"/>
          </a:xfrm>
        </p:grpSpPr>
        <p:grpSp>
          <p:nvGrpSpPr>
            <p:cNvPr id="20" name="组合 1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28" name="组合 2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31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2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27" name="TextBox 7"/>
            <p:cNvSpPr>
              <a:spLocks noChangeArrowheads="1"/>
            </p:cNvSpPr>
            <p:nvPr/>
          </p:nvSpPr>
          <p:spPr bwMode="auto">
            <a:xfrm>
              <a:off x="5472003" y="1592566"/>
              <a:ext cx="576064" cy="125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输入标题</a:t>
              </a:r>
              <a:endParaRPr lang="zh-CN" altLang="en-US" sz="1400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954630" y="2885516"/>
            <a:ext cx="1152128" cy="1038774"/>
            <a:chOff x="5424755" y="1340768"/>
            <a:chExt cx="670560" cy="604586"/>
          </a:xfrm>
        </p:grpSpPr>
        <p:grpSp>
          <p:nvGrpSpPr>
            <p:cNvPr id="33" name="组合 32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35" name="组合 34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7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38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36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34" name="TextBox 7"/>
            <p:cNvSpPr>
              <a:spLocks noChangeArrowheads="1"/>
            </p:cNvSpPr>
            <p:nvPr/>
          </p:nvSpPr>
          <p:spPr bwMode="auto">
            <a:xfrm>
              <a:off x="5472003" y="1592566"/>
              <a:ext cx="576064" cy="125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输入标题</a:t>
              </a:r>
              <a:endParaRPr lang="zh-CN" altLang="en-US" sz="1400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048434" y="2930032"/>
            <a:ext cx="1152128" cy="1038774"/>
            <a:chOff x="5424755" y="1340768"/>
            <a:chExt cx="670560" cy="604586"/>
          </a:xfrm>
        </p:grpSpPr>
        <p:grpSp>
          <p:nvGrpSpPr>
            <p:cNvPr id="40" name="组合 3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2" name="组合 4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4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4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41" name="TextBox 7"/>
            <p:cNvSpPr>
              <a:spLocks noChangeArrowheads="1"/>
            </p:cNvSpPr>
            <p:nvPr/>
          </p:nvSpPr>
          <p:spPr bwMode="auto">
            <a:xfrm>
              <a:off x="5472003" y="1592566"/>
              <a:ext cx="576064" cy="125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输入标题</a:t>
              </a:r>
              <a:endParaRPr lang="zh-CN" altLang="en-US" sz="1400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704107" y="2072063"/>
            <a:ext cx="670560" cy="604586"/>
            <a:chOff x="5424755" y="1340768"/>
            <a:chExt cx="670560" cy="604586"/>
          </a:xfrm>
        </p:grpSpPr>
        <p:grpSp>
          <p:nvGrpSpPr>
            <p:cNvPr id="47" name="组合 46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1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2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0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8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7447042" y="1916832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矩形 47"/>
          <p:cNvSpPr>
            <a:spLocks noChangeArrowheads="1"/>
          </p:cNvSpPr>
          <p:nvPr/>
        </p:nvSpPr>
        <p:spPr bwMode="auto">
          <a:xfrm>
            <a:off x="7496195" y="2239830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7248240" y="3084866"/>
            <a:ext cx="670560" cy="604586"/>
            <a:chOff x="5424755" y="1340768"/>
            <a:chExt cx="670560" cy="604586"/>
          </a:xfrm>
        </p:grpSpPr>
        <p:grpSp>
          <p:nvGrpSpPr>
            <p:cNvPr id="56" name="组合 55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8" name="组合 5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1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57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7992650" y="2921228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矩形 47"/>
          <p:cNvSpPr>
            <a:spLocks noChangeArrowheads="1"/>
          </p:cNvSpPr>
          <p:nvPr/>
        </p:nvSpPr>
        <p:spPr bwMode="auto">
          <a:xfrm>
            <a:off x="8041803" y="3244226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64" name="组合 63"/>
          <p:cNvGrpSpPr/>
          <p:nvPr/>
        </p:nvGrpSpPr>
        <p:grpSpPr>
          <a:xfrm>
            <a:off x="4297387" y="3065244"/>
            <a:ext cx="670560" cy="604586"/>
            <a:chOff x="5424755" y="1340768"/>
            <a:chExt cx="670560" cy="604586"/>
          </a:xfrm>
        </p:grpSpPr>
        <p:grpSp>
          <p:nvGrpSpPr>
            <p:cNvPr id="65" name="组合 64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67" name="组合 66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9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70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68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66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71" name="矩形 70"/>
          <p:cNvSpPr/>
          <p:nvPr/>
        </p:nvSpPr>
        <p:spPr>
          <a:xfrm>
            <a:off x="1614394" y="2921228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矩形 47"/>
          <p:cNvSpPr>
            <a:spLocks noChangeArrowheads="1"/>
          </p:cNvSpPr>
          <p:nvPr/>
        </p:nvSpPr>
        <p:spPr bwMode="auto">
          <a:xfrm>
            <a:off x="1663547" y="3244226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73" name="组合 72"/>
          <p:cNvGrpSpPr/>
          <p:nvPr/>
        </p:nvGrpSpPr>
        <p:grpSpPr>
          <a:xfrm>
            <a:off x="1357322" y="4437112"/>
            <a:ext cx="526544" cy="474739"/>
            <a:chOff x="5424755" y="1340768"/>
            <a:chExt cx="670560" cy="604586"/>
          </a:xfrm>
        </p:grpSpPr>
        <p:grpSp>
          <p:nvGrpSpPr>
            <p:cNvPr id="74" name="组合 73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6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5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8" name="文本框 9"/>
          <p:cNvSpPr txBox="1"/>
          <p:nvPr/>
        </p:nvSpPr>
        <p:spPr>
          <a:xfrm>
            <a:off x="1993131" y="4451283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输入文字标题</a:t>
            </a:r>
          </a:p>
        </p:txBody>
      </p:sp>
      <p:cxnSp>
        <p:nvCxnSpPr>
          <p:cNvPr id="79" name="直接连接符 78"/>
          <p:cNvCxnSpPr/>
          <p:nvPr/>
        </p:nvCxnSpPr>
        <p:spPr>
          <a:xfrm>
            <a:off x="2065139" y="4811323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10375371" y="4680899"/>
            <a:ext cx="258720" cy="233265"/>
            <a:chOff x="3720691" y="2824413"/>
            <a:chExt cx="1341120" cy="1209172"/>
          </a:xfrm>
        </p:grpSpPr>
        <p:sp>
          <p:nvSpPr>
            <p:cNvPr id="81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1968549" y="4958880"/>
            <a:ext cx="8545239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9705504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150"/>
                            </p:stCondLst>
                            <p:childTnLst>
                              <p:par>
                                <p:cTn id="5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50"/>
                            </p:stCondLst>
                            <p:childTnLst>
                              <p:par>
                                <p:cTn id="6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950"/>
                            </p:stCondLst>
                            <p:childTnLst>
                              <p:par>
                                <p:cTn id="7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45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45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200"/>
                            </p:stCondLst>
                            <p:childTnLst>
                              <p:par>
                                <p:cTn id="97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7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53" grpId="0"/>
      <p:bldP spid="54" grpId="0"/>
      <p:bldP spid="62" grpId="0"/>
      <p:bldP spid="63" grpId="0"/>
      <p:bldP spid="71" grpId="0"/>
      <p:bldP spid="72" grpId="0"/>
      <p:bldP spid="78" grpId="0"/>
      <p:bldP spid="83" grpId="0"/>
      <p:bldP spid="8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可行性评估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25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66" name="Freeform 206"/>
          <p:cNvSpPr>
            <a:spLocks noChangeAspect="1" noEditPoints="1"/>
          </p:cNvSpPr>
          <p:nvPr/>
        </p:nvSpPr>
        <p:spPr bwMode="auto">
          <a:xfrm>
            <a:off x="778198" y="302246"/>
            <a:ext cx="290724" cy="351425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671725" y="1587314"/>
            <a:ext cx="1224136" cy="1224136"/>
            <a:chOff x="1057027" y="2420888"/>
            <a:chExt cx="864096" cy="864096"/>
          </a:xfrm>
        </p:grpSpPr>
        <p:sp>
          <p:nvSpPr>
            <p:cNvPr id="20" name="椭圆 19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Oval 12"/>
          <p:cNvSpPr/>
          <p:nvPr/>
        </p:nvSpPr>
        <p:spPr>
          <a:xfrm>
            <a:off x="2497187" y="1412776"/>
            <a:ext cx="1573212" cy="1573212"/>
          </a:xfrm>
          <a:prstGeom prst="ellipse">
            <a:avLst/>
          </a:prstGeom>
          <a:noFill/>
          <a:ln w="101600" cap="rnd" cmpd="sng">
            <a:solidFill>
              <a:schemeClr val="tx1">
                <a:lumMod val="95000"/>
                <a:lumOff val="5000"/>
                <a:alpha val="10196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29" name="Arc 14"/>
          <p:cNvSpPr/>
          <p:nvPr/>
        </p:nvSpPr>
        <p:spPr>
          <a:xfrm rot="249144">
            <a:off x="2507118" y="1412776"/>
            <a:ext cx="1573212" cy="1573212"/>
          </a:xfrm>
          <a:prstGeom prst="arc">
            <a:avLst>
              <a:gd name="adj1" fmla="val 16018236"/>
              <a:gd name="adj2" fmla="val 7971649"/>
            </a:avLst>
          </a:prstGeom>
          <a:noFill/>
          <a:ln w="101600" cap="rnd" cmpd="sng">
            <a:solidFill>
              <a:srgbClr val="414455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0" name="文本框 9"/>
          <p:cNvSpPr txBox="1"/>
          <p:nvPr/>
        </p:nvSpPr>
        <p:spPr>
          <a:xfrm>
            <a:off x="2729106" y="2060848"/>
            <a:ext cx="1064225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65%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209155" y="2924325"/>
            <a:ext cx="258720" cy="233265"/>
            <a:chOff x="3720691" y="2824413"/>
            <a:chExt cx="1341120" cy="1209172"/>
          </a:xfrm>
        </p:grpSpPr>
        <p:sp>
          <p:nvSpPr>
            <p:cNvPr id="32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33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34" name="矩形 33"/>
          <p:cNvSpPr/>
          <p:nvPr/>
        </p:nvSpPr>
        <p:spPr>
          <a:xfrm>
            <a:off x="2292044" y="3174184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矩形 47"/>
          <p:cNvSpPr>
            <a:spLocks noChangeArrowheads="1"/>
          </p:cNvSpPr>
          <p:nvPr/>
        </p:nvSpPr>
        <p:spPr bwMode="auto">
          <a:xfrm>
            <a:off x="2291357" y="3497182"/>
            <a:ext cx="2304256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5480037" y="1570199"/>
            <a:ext cx="1224136" cy="1224136"/>
            <a:chOff x="1057027" y="2420888"/>
            <a:chExt cx="864096" cy="864096"/>
          </a:xfrm>
        </p:grpSpPr>
        <p:sp>
          <p:nvSpPr>
            <p:cNvPr id="37" name="椭圆 36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Oval 12"/>
          <p:cNvSpPr/>
          <p:nvPr/>
        </p:nvSpPr>
        <p:spPr>
          <a:xfrm>
            <a:off x="5305499" y="1395661"/>
            <a:ext cx="1573212" cy="1573212"/>
          </a:xfrm>
          <a:prstGeom prst="ellipse">
            <a:avLst/>
          </a:prstGeom>
          <a:noFill/>
          <a:ln w="101600" cap="rnd" cmpd="sng">
            <a:solidFill>
              <a:schemeClr val="tx1">
                <a:lumMod val="95000"/>
                <a:lumOff val="5000"/>
                <a:alpha val="10196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40" name="Arc 14"/>
          <p:cNvSpPr/>
          <p:nvPr/>
        </p:nvSpPr>
        <p:spPr>
          <a:xfrm rot="249144">
            <a:off x="5315430" y="1395661"/>
            <a:ext cx="1573212" cy="1573212"/>
          </a:xfrm>
          <a:prstGeom prst="arc">
            <a:avLst>
              <a:gd name="adj1" fmla="val 16018236"/>
              <a:gd name="adj2" fmla="val 12749509"/>
            </a:avLst>
          </a:prstGeom>
          <a:noFill/>
          <a:ln w="101600" cap="rnd" cmpd="sng">
            <a:solidFill>
              <a:srgbClr val="414455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1" name="文本框 9"/>
          <p:cNvSpPr txBox="1"/>
          <p:nvPr/>
        </p:nvSpPr>
        <p:spPr>
          <a:xfrm>
            <a:off x="5537418" y="2043733"/>
            <a:ext cx="1064225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95%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5017467" y="2907210"/>
            <a:ext cx="258720" cy="233265"/>
            <a:chOff x="3720691" y="2824413"/>
            <a:chExt cx="1341120" cy="1209172"/>
          </a:xfrm>
        </p:grpSpPr>
        <p:sp>
          <p:nvSpPr>
            <p:cNvPr id="43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4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45" name="矩形 44"/>
          <p:cNvSpPr/>
          <p:nvPr/>
        </p:nvSpPr>
        <p:spPr>
          <a:xfrm>
            <a:off x="5100356" y="3157069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矩形 47"/>
          <p:cNvSpPr>
            <a:spLocks noChangeArrowheads="1"/>
          </p:cNvSpPr>
          <p:nvPr/>
        </p:nvSpPr>
        <p:spPr bwMode="auto">
          <a:xfrm>
            <a:off x="5099669" y="3480067"/>
            <a:ext cx="2304256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8308478" y="1570199"/>
            <a:ext cx="1224136" cy="1224136"/>
            <a:chOff x="1057027" y="2420888"/>
            <a:chExt cx="864096" cy="864096"/>
          </a:xfrm>
        </p:grpSpPr>
        <p:sp>
          <p:nvSpPr>
            <p:cNvPr id="48" name="椭圆 47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0" name="Oval 12"/>
          <p:cNvSpPr/>
          <p:nvPr/>
        </p:nvSpPr>
        <p:spPr>
          <a:xfrm>
            <a:off x="8133940" y="1395661"/>
            <a:ext cx="1573212" cy="1573212"/>
          </a:xfrm>
          <a:prstGeom prst="ellipse">
            <a:avLst/>
          </a:prstGeom>
          <a:noFill/>
          <a:ln w="101600" cap="rnd" cmpd="sng">
            <a:solidFill>
              <a:schemeClr val="tx1">
                <a:lumMod val="95000"/>
                <a:lumOff val="5000"/>
                <a:alpha val="10196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51" name="Arc 14"/>
          <p:cNvSpPr/>
          <p:nvPr/>
        </p:nvSpPr>
        <p:spPr>
          <a:xfrm rot="249144">
            <a:off x="8143871" y="1395661"/>
            <a:ext cx="1573212" cy="1573212"/>
          </a:xfrm>
          <a:prstGeom prst="arc">
            <a:avLst>
              <a:gd name="adj1" fmla="val 16018236"/>
              <a:gd name="adj2" fmla="val 5714737"/>
            </a:avLst>
          </a:prstGeom>
          <a:noFill/>
          <a:ln w="101600" cap="rnd" cmpd="sng">
            <a:solidFill>
              <a:srgbClr val="414455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2" name="文本框 9"/>
          <p:cNvSpPr txBox="1"/>
          <p:nvPr/>
        </p:nvSpPr>
        <p:spPr>
          <a:xfrm>
            <a:off x="8365859" y="2043733"/>
            <a:ext cx="1064225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45%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7845908" y="2907210"/>
            <a:ext cx="258720" cy="233265"/>
            <a:chOff x="3720691" y="2824413"/>
            <a:chExt cx="1341120" cy="1209172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5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7928797" y="3157069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7" name="矩形 47"/>
          <p:cNvSpPr>
            <a:spLocks noChangeArrowheads="1"/>
          </p:cNvSpPr>
          <p:nvPr/>
        </p:nvSpPr>
        <p:spPr bwMode="auto">
          <a:xfrm>
            <a:off x="7928110" y="3480067"/>
            <a:ext cx="2304256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1357322" y="4782981"/>
            <a:ext cx="526544" cy="474739"/>
            <a:chOff x="5424755" y="1340768"/>
            <a:chExt cx="670560" cy="604586"/>
          </a:xfrm>
        </p:grpSpPr>
        <p:grpSp>
          <p:nvGrpSpPr>
            <p:cNvPr id="59" name="组合 5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1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0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3" name="文本框 9"/>
          <p:cNvSpPr txBox="1"/>
          <p:nvPr/>
        </p:nvSpPr>
        <p:spPr>
          <a:xfrm>
            <a:off x="1993131" y="479715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输入文字标题</a:t>
            </a:r>
          </a:p>
        </p:txBody>
      </p:sp>
      <p:cxnSp>
        <p:nvCxnSpPr>
          <p:cNvPr id="64" name="直接连接符 63"/>
          <p:cNvCxnSpPr/>
          <p:nvPr/>
        </p:nvCxnSpPr>
        <p:spPr>
          <a:xfrm>
            <a:off x="2065139" y="5157192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组合 64"/>
          <p:cNvGrpSpPr/>
          <p:nvPr/>
        </p:nvGrpSpPr>
        <p:grpSpPr>
          <a:xfrm>
            <a:off x="10375371" y="5026768"/>
            <a:ext cx="258720" cy="233265"/>
            <a:chOff x="3720691" y="2824413"/>
            <a:chExt cx="1341120" cy="1209172"/>
          </a:xfrm>
        </p:grpSpPr>
        <p:sp>
          <p:nvSpPr>
            <p:cNvPr id="66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1968549" y="5304749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699220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25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500"/>
                            </p:stCondLst>
                            <p:childTnLst>
                              <p:par>
                                <p:cTn id="1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000"/>
                            </p:stCondLst>
                            <p:childTnLst>
                              <p:par>
                                <p:cTn id="1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0750"/>
                            </p:stCondLst>
                            <p:childTnLst>
                              <p:par>
                                <p:cTn id="13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4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125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28" grpId="0" animBg="1"/>
      <p:bldP spid="29" grpId="0" animBg="1"/>
      <p:bldP spid="30" grpId="0"/>
      <p:bldP spid="34" grpId="0"/>
      <p:bldP spid="35" grpId="0"/>
      <p:bldP spid="39" grpId="0" animBg="1"/>
      <p:bldP spid="40" grpId="0" animBg="1"/>
      <p:bldP spid="41" grpId="0"/>
      <p:bldP spid="45" grpId="0"/>
      <p:bldP spid="46" grpId="0"/>
      <p:bldP spid="50" grpId="0" animBg="1"/>
      <p:bldP spid="51" grpId="0" animBg="1"/>
      <p:bldP spid="52" grpId="0"/>
      <p:bldP spid="56" grpId="0"/>
      <p:bldP spid="57" grpId="0"/>
      <p:bldP spid="63" grpId="0"/>
      <p:bldP spid="68" grpId="0"/>
      <p:bldP spid="6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保障措施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66" name="Freeform 206"/>
          <p:cNvSpPr>
            <a:spLocks noChangeAspect="1" noEditPoints="1"/>
          </p:cNvSpPr>
          <p:nvPr/>
        </p:nvSpPr>
        <p:spPr bwMode="auto">
          <a:xfrm>
            <a:off x="778198" y="302246"/>
            <a:ext cx="290724" cy="351425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2785219" y="1844824"/>
            <a:ext cx="864096" cy="864096"/>
            <a:chOff x="1057027" y="2420888"/>
            <a:chExt cx="864096" cy="864096"/>
          </a:xfrm>
        </p:grpSpPr>
        <p:sp>
          <p:nvSpPr>
            <p:cNvPr id="70" name="椭圆 69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Freeform 95"/>
          <p:cNvSpPr>
            <a:spLocks noEditPoints="1"/>
          </p:cNvSpPr>
          <p:nvPr/>
        </p:nvSpPr>
        <p:spPr bwMode="auto">
          <a:xfrm>
            <a:off x="3006953" y="2076546"/>
            <a:ext cx="421243" cy="418889"/>
          </a:xfrm>
          <a:custGeom>
            <a:avLst/>
            <a:gdLst>
              <a:gd name="T0" fmla="*/ 128 w 197"/>
              <a:gd name="T1" fmla="*/ 100 h 196"/>
              <a:gd name="T2" fmla="*/ 147 w 197"/>
              <a:gd name="T3" fmla="*/ 104 h 196"/>
              <a:gd name="T4" fmla="*/ 197 w 197"/>
              <a:gd name="T5" fmla="*/ 54 h 196"/>
              <a:gd name="T6" fmla="*/ 196 w 197"/>
              <a:gd name="T7" fmla="*/ 45 h 196"/>
              <a:gd name="T8" fmla="*/ 161 w 197"/>
              <a:gd name="T9" fmla="*/ 83 h 196"/>
              <a:gd name="T10" fmla="*/ 127 w 197"/>
              <a:gd name="T11" fmla="*/ 77 h 196"/>
              <a:gd name="T12" fmla="*/ 115 w 197"/>
              <a:gd name="T13" fmla="*/ 45 h 196"/>
              <a:gd name="T14" fmla="*/ 154 w 197"/>
              <a:gd name="T15" fmla="*/ 4 h 196"/>
              <a:gd name="T16" fmla="*/ 147 w 197"/>
              <a:gd name="T17" fmla="*/ 3 h 196"/>
              <a:gd name="T18" fmla="*/ 96 w 197"/>
              <a:gd name="T19" fmla="*/ 54 h 196"/>
              <a:gd name="T20" fmla="*/ 101 w 197"/>
              <a:gd name="T21" fmla="*/ 74 h 196"/>
              <a:gd name="T22" fmla="*/ 53 w 197"/>
              <a:gd name="T23" fmla="*/ 133 h 196"/>
              <a:gd name="T24" fmla="*/ 44 w 197"/>
              <a:gd name="T25" fmla="*/ 131 h 196"/>
              <a:gd name="T26" fmla="*/ 12 w 197"/>
              <a:gd name="T27" fmla="*/ 162 h 196"/>
              <a:gd name="T28" fmla="*/ 44 w 197"/>
              <a:gd name="T29" fmla="*/ 194 h 196"/>
              <a:gd name="T30" fmla="*/ 75 w 197"/>
              <a:gd name="T31" fmla="*/ 162 h 196"/>
              <a:gd name="T32" fmla="*/ 72 w 197"/>
              <a:gd name="T33" fmla="*/ 151 h 196"/>
              <a:gd name="T34" fmla="*/ 128 w 197"/>
              <a:gd name="T35" fmla="*/ 100 h 196"/>
              <a:gd name="T36" fmla="*/ 44 w 197"/>
              <a:gd name="T37" fmla="*/ 179 h 196"/>
              <a:gd name="T38" fmla="*/ 27 w 197"/>
              <a:gd name="T39" fmla="*/ 162 h 196"/>
              <a:gd name="T40" fmla="*/ 44 w 197"/>
              <a:gd name="T41" fmla="*/ 146 h 196"/>
              <a:gd name="T42" fmla="*/ 60 w 197"/>
              <a:gd name="T43" fmla="*/ 162 h 196"/>
              <a:gd name="T44" fmla="*/ 44 w 197"/>
              <a:gd name="T45" fmla="*/ 179 h 196"/>
              <a:gd name="T46" fmla="*/ 47 w 197"/>
              <a:gd name="T47" fmla="*/ 61 h 196"/>
              <a:gd name="T48" fmla="*/ 76 w 197"/>
              <a:gd name="T49" fmla="*/ 92 h 196"/>
              <a:gd name="T50" fmla="*/ 90 w 197"/>
              <a:gd name="T51" fmla="*/ 77 h 196"/>
              <a:gd name="T52" fmla="*/ 61 w 197"/>
              <a:gd name="T53" fmla="*/ 47 h 196"/>
              <a:gd name="T54" fmla="*/ 68 w 197"/>
              <a:gd name="T55" fmla="*/ 40 h 196"/>
              <a:gd name="T56" fmla="*/ 28 w 197"/>
              <a:gd name="T57" fmla="*/ 0 h 196"/>
              <a:gd name="T58" fmla="*/ 0 w 197"/>
              <a:gd name="T59" fmla="*/ 29 h 196"/>
              <a:gd name="T60" fmla="*/ 39 w 197"/>
              <a:gd name="T61" fmla="*/ 68 h 196"/>
              <a:gd name="T62" fmla="*/ 47 w 197"/>
              <a:gd name="T63" fmla="*/ 61 h 196"/>
              <a:gd name="T64" fmla="*/ 138 w 197"/>
              <a:gd name="T65" fmla="*/ 107 h 196"/>
              <a:gd name="T66" fmla="*/ 97 w 197"/>
              <a:gd name="T67" fmla="*/ 143 h 196"/>
              <a:gd name="T68" fmla="*/ 142 w 197"/>
              <a:gd name="T69" fmla="*/ 188 h 196"/>
              <a:gd name="T70" fmla="*/ 170 w 197"/>
              <a:gd name="T71" fmla="*/ 188 h 196"/>
              <a:gd name="T72" fmla="*/ 182 w 197"/>
              <a:gd name="T73" fmla="*/ 177 h 196"/>
              <a:gd name="T74" fmla="*/ 182 w 197"/>
              <a:gd name="T75" fmla="*/ 149 h 196"/>
              <a:gd name="T76" fmla="*/ 138 w 197"/>
              <a:gd name="T77" fmla="*/ 107 h 196"/>
              <a:gd name="T78" fmla="*/ 158 w 197"/>
              <a:gd name="T79" fmla="*/ 180 h 196"/>
              <a:gd name="T80" fmla="*/ 151 w 197"/>
              <a:gd name="T81" fmla="*/ 180 h 196"/>
              <a:gd name="T82" fmla="*/ 114 w 197"/>
              <a:gd name="T83" fmla="*/ 144 h 196"/>
              <a:gd name="T84" fmla="*/ 114 w 197"/>
              <a:gd name="T85" fmla="*/ 137 h 196"/>
              <a:gd name="T86" fmla="*/ 121 w 197"/>
              <a:gd name="T87" fmla="*/ 137 h 196"/>
              <a:gd name="T88" fmla="*/ 158 w 197"/>
              <a:gd name="T89" fmla="*/ 173 h 196"/>
              <a:gd name="T90" fmla="*/ 158 w 197"/>
              <a:gd name="T91" fmla="*/ 180 h 196"/>
              <a:gd name="T92" fmla="*/ 174 w 197"/>
              <a:gd name="T93" fmla="*/ 164 h 196"/>
              <a:gd name="T94" fmla="*/ 167 w 197"/>
              <a:gd name="T95" fmla="*/ 164 h 196"/>
              <a:gd name="T96" fmla="*/ 130 w 197"/>
              <a:gd name="T97" fmla="*/ 128 h 196"/>
              <a:gd name="T98" fmla="*/ 130 w 197"/>
              <a:gd name="T99" fmla="*/ 121 h 196"/>
              <a:gd name="T100" fmla="*/ 137 w 197"/>
              <a:gd name="T101" fmla="*/ 121 h 196"/>
              <a:gd name="T102" fmla="*/ 174 w 197"/>
              <a:gd name="T103" fmla="*/ 157 h 196"/>
              <a:gd name="T104" fmla="*/ 174 w 197"/>
              <a:gd name="T105" fmla="*/ 164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97" h="196">
                <a:moveTo>
                  <a:pt x="128" y="100"/>
                </a:moveTo>
                <a:cubicBezTo>
                  <a:pt x="134" y="103"/>
                  <a:pt x="140" y="104"/>
                  <a:pt x="147" y="104"/>
                </a:cubicBezTo>
                <a:cubicBezTo>
                  <a:pt x="175" y="104"/>
                  <a:pt x="197" y="82"/>
                  <a:pt x="197" y="54"/>
                </a:cubicBezTo>
                <a:cubicBezTo>
                  <a:pt x="197" y="51"/>
                  <a:pt x="197" y="48"/>
                  <a:pt x="196" y="45"/>
                </a:cubicBezTo>
                <a:cubicBezTo>
                  <a:pt x="161" y="83"/>
                  <a:pt x="161" y="83"/>
                  <a:pt x="161" y="83"/>
                </a:cubicBezTo>
                <a:cubicBezTo>
                  <a:pt x="127" y="77"/>
                  <a:pt x="127" y="77"/>
                  <a:pt x="127" y="77"/>
                </a:cubicBezTo>
                <a:cubicBezTo>
                  <a:pt x="115" y="45"/>
                  <a:pt x="115" y="45"/>
                  <a:pt x="115" y="45"/>
                </a:cubicBezTo>
                <a:cubicBezTo>
                  <a:pt x="154" y="4"/>
                  <a:pt x="154" y="4"/>
                  <a:pt x="154" y="4"/>
                </a:cubicBezTo>
                <a:cubicBezTo>
                  <a:pt x="152" y="3"/>
                  <a:pt x="149" y="3"/>
                  <a:pt x="147" y="3"/>
                </a:cubicBezTo>
                <a:cubicBezTo>
                  <a:pt x="119" y="3"/>
                  <a:pt x="96" y="26"/>
                  <a:pt x="96" y="54"/>
                </a:cubicBezTo>
                <a:cubicBezTo>
                  <a:pt x="96" y="61"/>
                  <a:pt x="98" y="68"/>
                  <a:pt x="101" y="74"/>
                </a:cubicBezTo>
                <a:cubicBezTo>
                  <a:pt x="85" y="101"/>
                  <a:pt x="62" y="124"/>
                  <a:pt x="53" y="133"/>
                </a:cubicBezTo>
                <a:cubicBezTo>
                  <a:pt x="50" y="132"/>
                  <a:pt x="47" y="131"/>
                  <a:pt x="44" y="131"/>
                </a:cubicBezTo>
                <a:cubicBezTo>
                  <a:pt x="26" y="131"/>
                  <a:pt x="12" y="145"/>
                  <a:pt x="12" y="162"/>
                </a:cubicBezTo>
                <a:cubicBezTo>
                  <a:pt x="12" y="180"/>
                  <a:pt x="26" y="194"/>
                  <a:pt x="44" y="194"/>
                </a:cubicBezTo>
                <a:cubicBezTo>
                  <a:pt x="61" y="194"/>
                  <a:pt x="75" y="180"/>
                  <a:pt x="75" y="162"/>
                </a:cubicBezTo>
                <a:cubicBezTo>
                  <a:pt x="75" y="158"/>
                  <a:pt x="74" y="154"/>
                  <a:pt x="72" y="151"/>
                </a:cubicBezTo>
                <a:cubicBezTo>
                  <a:pt x="79" y="141"/>
                  <a:pt x="98" y="119"/>
                  <a:pt x="128" y="100"/>
                </a:cubicBezTo>
                <a:close/>
                <a:moveTo>
                  <a:pt x="44" y="179"/>
                </a:moveTo>
                <a:cubicBezTo>
                  <a:pt x="34" y="179"/>
                  <a:pt x="27" y="172"/>
                  <a:pt x="27" y="162"/>
                </a:cubicBezTo>
                <a:cubicBezTo>
                  <a:pt x="27" y="153"/>
                  <a:pt x="34" y="146"/>
                  <a:pt x="44" y="146"/>
                </a:cubicBezTo>
                <a:cubicBezTo>
                  <a:pt x="53" y="146"/>
                  <a:pt x="60" y="153"/>
                  <a:pt x="60" y="162"/>
                </a:cubicBezTo>
                <a:cubicBezTo>
                  <a:pt x="60" y="172"/>
                  <a:pt x="53" y="179"/>
                  <a:pt x="44" y="179"/>
                </a:cubicBezTo>
                <a:close/>
                <a:moveTo>
                  <a:pt x="47" y="61"/>
                </a:moveTo>
                <a:cubicBezTo>
                  <a:pt x="76" y="92"/>
                  <a:pt x="76" y="92"/>
                  <a:pt x="76" y="92"/>
                </a:cubicBezTo>
                <a:cubicBezTo>
                  <a:pt x="90" y="77"/>
                  <a:pt x="90" y="77"/>
                  <a:pt x="90" y="77"/>
                </a:cubicBezTo>
                <a:cubicBezTo>
                  <a:pt x="61" y="47"/>
                  <a:pt x="61" y="47"/>
                  <a:pt x="61" y="47"/>
                </a:cubicBezTo>
                <a:cubicBezTo>
                  <a:pt x="68" y="40"/>
                  <a:pt x="68" y="40"/>
                  <a:pt x="68" y="40"/>
                </a:cubicBezTo>
                <a:cubicBezTo>
                  <a:pt x="28" y="0"/>
                  <a:pt x="28" y="0"/>
                  <a:pt x="28" y="0"/>
                </a:cubicBezTo>
                <a:cubicBezTo>
                  <a:pt x="0" y="29"/>
                  <a:pt x="0" y="29"/>
                  <a:pt x="0" y="29"/>
                </a:cubicBezTo>
                <a:cubicBezTo>
                  <a:pt x="39" y="68"/>
                  <a:pt x="39" y="68"/>
                  <a:pt x="39" y="68"/>
                </a:cubicBezTo>
                <a:lnTo>
                  <a:pt x="47" y="61"/>
                </a:lnTo>
                <a:close/>
                <a:moveTo>
                  <a:pt x="138" y="107"/>
                </a:moveTo>
                <a:cubicBezTo>
                  <a:pt x="138" y="107"/>
                  <a:pt x="114" y="114"/>
                  <a:pt x="97" y="143"/>
                </a:cubicBezTo>
                <a:cubicBezTo>
                  <a:pt x="97" y="141"/>
                  <a:pt x="142" y="188"/>
                  <a:pt x="142" y="188"/>
                </a:cubicBezTo>
                <a:cubicBezTo>
                  <a:pt x="150" y="196"/>
                  <a:pt x="163" y="196"/>
                  <a:pt x="170" y="188"/>
                </a:cubicBezTo>
                <a:cubicBezTo>
                  <a:pt x="182" y="177"/>
                  <a:pt x="182" y="177"/>
                  <a:pt x="182" y="177"/>
                </a:cubicBezTo>
                <a:cubicBezTo>
                  <a:pt x="189" y="169"/>
                  <a:pt x="189" y="156"/>
                  <a:pt x="182" y="149"/>
                </a:cubicBezTo>
                <a:lnTo>
                  <a:pt x="138" y="107"/>
                </a:lnTo>
                <a:close/>
                <a:moveTo>
                  <a:pt x="158" y="180"/>
                </a:moveTo>
                <a:cubicBezTo>
                  <a:pt x="156" y="182"/>
                  <a:pt x="153" y="182"/>
                  <a:pt x="151" y="180"/>
                </a:cubicBezTo>
                <a:cubicBezTo>
                  <a:pt x="114" y="144"/>
                  <a:pt x="114" y="144"/>
                  <a:pt x="114" y="144"/>
                </a:cubicBezTo>
                <a:cubicBezTo>
                  <a:pt x="112" y="142"/>
                  <a:pt x="112" y="139"/>
                  <a:pt x="114" y="137"/>
                </a:cubicBezTo>
                <a:cubicBezTo>
                  <a:pt x="116" y="135"/>
                  <a:pt x="120" y="135"/>
                  <a:pt x="121" y="137"/>
                </a:cubicBezTo>
                <a:cubicBezTo>
                  <a:pt x="158" y="173"/>
                  <a:pt x="158" y="173"/>
                  <a:pt x="158" y="173"/>
                </a:cubicBezTo>
                <a:cubicBezTo>
                  <a:pt x="160" y="175"/>
                  <a:pt x="160" y="178"/>
                  <a:pt x="158" y="180"/>
                </a:cubicBezTo>
                <a:close/>
                <a:moveTo>
                  <a:pt x="174" y="164"/>
                </a:moveTo>
                <a:cubicBezTo>
                  <a:pt x="172" y="166"/>
                  <a:pt x="169" y="166"/>
                  <a:pt x="167" y="164"/>
                </a:cubicBezTo>
                <a:cubicBezTo>
                  <a:pt x="130" y="128"/>
                  <a:pt x="130" y="128"/>
                  <a:pt x="130" y="128"/>
                </a:cubicBezTo>
                <a:cubicBezTo>
                  <a:pt x="128" y="126"/>
                  <a:pt x="128" y="123"/>
                  <a:pt x="130" y="121"/>
                </a:cubicBezTo>
                <a:cubicBezTo>
                  <a:pt x="132" y="119"/>
                  <a:pt x="136" y="119"/>
                  <a:pt x="137" y="121"/>
                </a:cubicBezTo>
                <a:cubicBezTo>
                  <a:pt x="174" y="157"/>
                  <a:pt x="174" y="157"/>
                  <a:pt x="174" y="157"/>
                </a:cubicBezTo>
                <a:cubicBezTo>
                  <a:pt x="176" y="159"/>
                  <a:pt x="176" y="162"/>
                  <a:pt x="174" y="164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矩形 72"/>
          <p:cNvSpPr/>
          <p:nvPr/>
        </p:nvSpPr>
        <p:spPr>
          <a:xfrm>
            <a:off x="2641203" y="2771644"/>
            <a:ext cx="1512168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4" name="矩形 47"/>
          <p:cNvSpPr>
            <a:spLocks noChangeArrowheads="1"/>
          </p:cNvSpPr>
          <p:nvPr/>
        </p:nvSpPr>
        <p:spPr bwMode="auto">
          <a:xfrm>
            <a:off x="2033019" y="3745018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cxnSp>
        <p:nvCxnSpPr>
          <p:cNvPr id="75" name="直接连接符 74"/>
          <p:cNvCxnSpPr/>
          <p:nvPr/>
        </p:nvCxnSpPr>
        <p:spPr>
          <a:xfrm>
            <a:off x="1790775" y="3748844"/>
            <a:ext cx="0" cy="940968"/>
          </a:xfrm>
          <a:prstGeom prst="line">
            <a:avLst/>
          </a:prstGeom>
          <a:ln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矩形 75"/>
          <p:cNvSpPr/>
          <p:nvPr/>
        </p:nvSpPr>
        <p:spPr>
          <a:xfrm>
            <a:off x="2045270" y="4468924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7" name="组合 76"/>
          <p:cNvGrpSpPr/>
          <p:nvPr/>
        </p:nvGrpSpPr>
        <p:grpSpPr>
          <a:xfrm>
            <a:off x="5881563" y="1844824"/>
            <a:ext cx="864096" cy="864096"/>
            <a:chOff x="1057027" y="2420888"/>
            <a:chExt cx="864096" cy="864096"/>
          </a:xfrm>
        </p:grpSpPr>
        <p:sp>
          <p:nvSpPr>
            <p:cNvPr id="78" name="椭圆 77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0" name="矩形 79"/>
          <p:cNvSpPr/>
          <p:nvPr/>
        </p:nvSpPr>
        <p:spPr>
          <a:xfrm>
            <a:off x="5737547" y="2771644"/>
            <a:ext cx="1512168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1" name="矩形 47"/>
          <p:cNvSpPr>
            <a:spLocks noChangeArrowheads="1"/>
          </p:cNvSpPr>
          <p:nvPr/>
        </p:nvSpPr>
        <p:spPr bwMode="auto">
          <a:xfrm>
            <a:off x="5189807" y="3745018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cxnSp>
        <p:nvCxnSpPr>
          <p:cNvPr id="82" name="直接连接符 81"/>
          <p:cNvCxnSpPr/>
          <p:nvPr/>
        </p:nvCxnSpPr>
        <p:spPr>
          <a:xfrm>
            <a:off x="4947563" y="3748844"/>
            <a:ext cx="0" cy="940968"/>
          </a:xfrm>
          <a:prstGeom prst="line">
            <a:avLst/>
          </a:prstGeom>
          <a:ln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5202058" y="4468924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4" name="Freeform 63"/>
          <p:cNvSpPr>
            <a:spLocks noEditPoints="1"/>
          </p:cNvSpPr>
          <p:nvPr/>
        </p:nvSpPr>
        <p:spPr bwMode="auto">
          <a:xfrm>
            <a:off x="6145321" y="2096536"/>
            <a:ext cx="381650" cy="398899"/>
          </a:xfrm>
          <a:custGeom>
            <a:avLst/>
            <a:gdLst>
              <a:gd name="T0" fmla="*/ 17 w 195"/>
              <a:gd name="T1" fmla="*/ 103 h 203"/>
              <a:gd name="T2" fmla="*/ 17 w 195"/>
              <a:gd name="T3" fmla="*/ 45 h 203"/>
              <a:gd name="T4" fmla="*/ 0 w 195"/>
              <a:gd name="T5" fmla="*/ 74 h 203"/>
              <a:gd name="T6" fmla="*/ 17 w 195"/>
              <a:gd name="T7" fmla="*/ 103 h 203"/>
              <a:gd name="T8" fmla="*/ 29 w 195"/>
              <a:gd name="T9" fmla="*/ 112 h 203"/>
              <a:gd name="T10" fmla="*/ 77 w 195"/>
              <a:gd name="T11" fmla="*/ 112 h 203"/>
              <a:gd name="T12" fmla="*/ 77 w 195"/>
              <a:gd name="T13" fmla="*/ 40 h 203"/>
              <a:gd name="T14" fmla="*/ 29 w 195"/>
              <a:gd name="T15" fmla="*/ 40 h 203"/>
              <a:gd name="T16" fmla="*/ 21 w 195"/>
              <a:gd name="T17" fmla="*/ 48 h 203"/>
              <a:gd name="T18" fmla="*/ 21 w 195"/>
              <a:gd name="T19" fmla="*/ 104 h 203"/>
              <a:gd name="T20" fmla="*/ 29 w 195"/>
              <a:gd name="T21" fmla="*/ 112 h 203"/>
              <a:gd name="T22" fmla="*/ 161 w 195"/>
              <a:gd name="T23" fmla="*/ 13 h 203"/>
              <a:gd name="T24" fmla="*/ 81 w 195"/>
              <a:gd name="T25" fmla="*/ 40 h 203"/>
              <a:gd name="T26" fmla="*/ 81 w 195"/>
              <a:gd name="T27" fmla="*/ 113 h 203"/>
              <a:gd name="T28" fmla="*/ 161 w 195"/>
              <a:gd name="T29" fmla="*/ 140 h 203"/>
              <a:gd name="T30" fmla="*/ 161 w 195"/>
              <a:gd name="T31" fmla="*/ 13 h 203"/>
              <a:gd name="T32" fmla="*/ 89 w 195"/>
              <a:gd name="T33" fmla="*/ 68 h 203"/>
              <a:gd name="T34" fmla="*/ 89 w 195"/>
              <a:gd name="T35" fmla="*/ 52 h 203"/>
              <a:gd name="T36" fmla="*/ 154 w 195"/>
              <a:gd name="T37" fmla="*/ 29 h 203"/>
              <a:gd name="T38" fmla="*/ 89 w 195"/>
              <a:gd name="T39" fmla="*/ 68 h 203"/>
              <a:gd name="T40" fmla="*/ 177 w 195"/>
              <a:gd name="T41" fmla="*/ 0 h 203"/>
              <a:gd name="T42" fmla="*/ 165 w 195"/>
              <a:gd name="T43" fmla="*/ 0 h 203"/>
              <a:gd name="T44" fmla="*/ 165 w 195"/>
              <a:gd name="T45" fmla="*/ 152 h 203"/>
              <a:gd name="T46" fmla="*/ 177 w 195"/>
              <a:gd name="T47" fmla="*/ 152 h 203"/>
              <a:gd name="T48" fmla="*/ 177 w 195"/>
              <a:gd name="T49" fmla="*/ 0 h 203"/>
              <a:gd name="T50" fmla="*/ 195 w 195"/>
              <a:gd name="T51" fmla="*/ 75 h 203"/>
              <a:gd name="T52" fmla="*/ 181 w 195"/>
              <a:gd name="T53" fmla="*/ 54 h 203"/>
              <a:gd name="T54" fmla="*/ 181 w 195"/>
              <a:gd name="T55" fmla="*/ 96 h 203"/>
              <a:gd name="T56" fmla="*/ 195 w 195"/>
              <a:gd name="T57" fmla="*/ 75 h 203"/>
              <a:gd name="T58" fmla="*/ 65 w 195"/>
              <a:gd name="T59" fmla="*/ 116 h 203"/>
              <a:gd name="T60" fmla="*/ 29 w 195"/>
              <a:gd name="T61" fmla="*/ 116 h 203"/>
              <a:gd name="T62" fmla="*/ 41 w 195"/>
              <a:gd name="T63" fmla="*/ 186 h 203"/>
              <a:gd name="T64" fmla="*/ 65 w 195"/>
              <a:gd name="T65" fmla="*/ 180 h 203"/>
              <a:gd name="T66" fmla="*/ 65 w 195"/>
              <a:gd name="T67" fmla="*/ 116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95" h="203">
                <a:moveTo>
                  <a:pt x="17" y="103"/>
                </a:moveTo>
                <a:cubicBezTo>
                  <a:pt x="17" y="45"/>
                  <a:pt x="17" y="45"/>
                  <a:pt x="17" y="45"/>
                </a:cubicBezTo>
                <a:cubicBezTo>
                  <a:pt x="7" y="48"/>
                  <a:pt x="0" y="60"/>
                  <a:pt x="0" y="74"/>
                </a:cubicBezTo>
                <a:cubicBezTo>
                  <a:pt x="0" y="88"/>
                  <a:pt x="7" y="100"/>
                  <a:pt x="17" y="103"/>
                </a:cubicBezTo>
                <a:close/>
                <a:moveTo>
                  <a:pt x="29" y="112"/>
                </a:moveTo>
                <a:cubicBezTo>
                  <a:pt x="77" y="112"/>
                  <a:pt x="77" y="112"/>
                  <a:pt x="77" y="112"/>
                </a:cubicBezTo>
                <a:cubicBezTo>
                  <a:pt x="77" y="40"/>
                  <a:pt x="77" y="40"/>
                  <a:pt x="77" y="40"/>
                </a:cubicBezTo>
                <a:cubicBezTo>
                  <a:pt x="29" y="40"/>
                  <a:pt x="29" y="40"/>
                  <a:pt x="29" y="40"/>
                </a:cubicBezTo>
                <a:cubicBezTo>
                  <a:pt x="24" y="40"/>
                  <a:pt x="21" y="44"/>
                  <a:pt x="21" y="48"/>
                </a:cubicBezTo>
                <a:cubicBezTo>
                  <a:pt x="21" y="104"/>
                  <a:pt x="21" y="104"/>
                  <a:pt x="21" y="104"/>
                </a:cubicBezTo>
                <a:cubicBezTo>
                  <a:pt x="21" y="109"/>
                  <a:pt x="24" y="112"/>
                  <a:pt x="29" y="112"/>
                </a:cubicBezTo>
                <a:close/>
                <a:moveTo>
                  <a:pt x="161" y="13"/>
                </a:moveTo>
                <a:cubicBezTo>
                  <a:pt x="161" y="13"/>
                  <a:pt x="122" y="40"/>
                  <a:pt x="81" y="40"/>
                </a:cubicBezTo>
                <a:cubicBezTo>
                  <a:pt x="81" y="57"/>
                  <a:pt x="81" y="107"/>
                  <a:pt x="81" y="113"/>
                </a:cubicBezTo>
                <a:cubicBezTo>
                  <a:pt x="122" y="113"/>
                  <a:pt x="161" y="140"/>
                  <a:pt x="161" y="140"/>
                </a:cubicBezTo>
                <a:lnTo>
                  <a:pt x="161" y="13"/>
                </a:lnTo>
                <a:close/>
                <a:moveTo>
                  <a:pt x="89" y="68"/>
                </a:moveTo>
                <a:cubicBezTo>
                  <a:pt x="89" y="52"/>
                  <a:pt x="89" y="52"/>
                  <a:pt x="89" y="52"/>
                </a:cubicBezTo>
                <a:cubicBezTo>
                  <a:pt x="89" y="52"/>
                  <a:pt x="124" y="54"/>
                  <a:pt x="154" y="29"/>
                </a:cubicBezTo>
                <a:cubicBezTo>
                  <a:pt x="154" y="53"/>
                  <a:pt x="89" y="68"/>
                  <a:pt x="89" y="68"/>
                </a:cubicBezTo>
                <a:close/>
                <a:moveTo>
                  <a:pt x="177" y="0"/>
                </a:moveTo>
                <a:cubicBezTo>
                  <a:pt x="165" y="0"/>
                  <a:pt x="165" y="0"/>
                  <a:pt x="165" y="0"/>
                </a:cubicBezTo>
                <a:cubicBezTo>
                  <a:pt x="165" y="152"/>
                  <a:pt x="165" y="152"/>
                  <a:pt x="165" y="152"/>
                </a:cubicBezTo>
                <a:cubicBezTo>
                  <a:pt x="177" y="152"/>
                  <a:pt x="177" y="152"/>
                  <a:pt x="177" y="152"/>
                </a:cubicBezTo>
                <a:lnTo>
                  <a:pt x="177" y="0"/>
                </a:lnTo>
                <a:close/>
                <a:moveTo>
                  <a:pt x="195" y="75"/>
                </a:moveTo>
                <a:cubicBezTo>
                  <a:pt x="195" y="66"/>
                  <a:pt x="189" y="58"/>
                  <a:pt x="181" y="54"/>
                </a:cubicBezTo>
                <a:cubicBezTo>
                  <a:pt x="181" y="96"/>
                  <a:pt x="181" y="96"/>
                  <a:pt x="181" y="96"/>
                </a:cubicBezTo>
                <a:cubicBezTo>
                  <a:pt x="189" y="92"/>
                  <a:pt x="195" y="84"/>
                  <a:pt x="195" y="75"/>
                </a:cubicBezTo>
                <a:close/>
                <a:moveTo>
                  <a:pt x="65" y="116"/>
                </a:moveTo>
                <a:cubicBezTo>
                  <a:pt x="62" y="116"/>
                  <a:pt x="29" y="116"/>
                  <a:pt x="29" y="116"/>
                </a:cubicBezTo>
                <a:cubicBezTo>
                  <a:pt x="29" y="116"/>
                  <a:pt x="27" y="161"/>
                  <a:pt x="41" y="186"/>
                </a:cubicBezTo>
                <a:cubicBezTo>
                  <a:pt x="59" y="203"/>
                  <a:pt x="67" y="185"/>
                  <a:pt x="65" y="180"/>
                </a:cubicBezTo>
                <a:cubicBezTo>
                  <a:pt x="63" y="175"/>
                  <a:pt x="51" y="135"/>
                  <a:pt x="65" y="11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8977907" y="1844824"/>
            <a:ext cx="864096" cy="864096"/>
            <a:chOff x="1057027" y="2420888"/>
            <a:chExt cx="864096" cy="864096"/>
          </a:xfrm>
        </p:grpSpPr>
        <p:sp>
          <p:nvSpPr>
            <p:cNvPr id="86" name="椭圆 85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8" name="矩形 87"/>
          <p:cNvSpPr/>
          <p:nvPr/>
        </p:nvSpPr>
        <p:spPr>
          <a:xfrm>
            <a:off x="8833891" y="2771644"/>
            <a:ext cx="1512168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8318958" y="3422020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0" name="矩形 47"/>
          <p:cNvSpPr>
            <a:spLocks noChangeArrowheads="1"/>
          </p:cNvSpPr>
          <p:nvPr/>
        </p:nvSpPr>
        <p:spPr bwMode="auto">
          <a:xfrm>
            <a:off x="8318271" y="3745018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8076027" y="3748844"/>
            <a:ext cx="0" cy="940968"/>
          </a:xfrm>
          <a:prstGeom prst="line">
            <a:avLst/>
          </a:prstGeom>
          <a:ln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矩形 91"/>
          <p:cNvSpPr/>
          <p:nvPr/>
        </p:nvSpPr>
        <p:spPr>
          <a:xfrm>
            <a:off x="8330522" y="4468924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3" name="矩形 47"/>
          <p:cNvSpPr>
            <a:spLocks noChangeArrowheads="1"/>
          </p:cNvSpPr>
          <p:nvPr/>
        </p:nvSpPr>
        <p:spPr bwMode="auto">
          <a:xfrm>
            <a:off x="8329835" y="4791922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94" name="Freeform 77"/>
          <p:cNvSpPr>
            <a:spLocks noEditPoints="1"/>
          </p:cNvSpPr>
          <p:nvPr/>
        </p:nvSpPr>
        <p:spPr bwMode="auto">
          <a:xfrm>
            <a:off x="9264004" y="2097642"/>
            <a:ext cx="292518" cy="376696"/>
          </a:xfrm>
          <a:custGeom>
            <a:avLst/>
            <a:gdLst>
              <a:gd name="T0" fmla="*/ 153 w 154"/>
              <a:gd name="T1" fmla="*/ 85 h 197"/>
              <a:gd name="T2" fmla="*/ 78 w 154"/>
              <a:gd name="T3" fmla="*/ 197 h 197"/>
              <a:gd name="T4" fmla="*/ 3 w 154"/>
              <a:gd name="T5" fmla="*/ 101 h 197"/>
              <a:gd name="T6" fmla="*/ 0 w 154"/>
              <a:gd name="T7" fmla="*/ 77 h 197"/>
              <a:gd name="T8" fmla="*/ 77 w 154"/>
              <a:gd name="T9" fmla="*/ 0 h 197"/>
              <a:gd name="T10" fmla="*/ 154 w 154"/>
              <a:gd name="T11" fmla="*/ 77 h 197"/>
              <a:gd name="T12" fmla="*/ 153 w 154"/>
              <a:gd name="T13" fmla="*/ 85 h 197"/>
              <a:gd name="T14" fmla="*/ 77 w 154"/>
              <a:gd name="T15" fmla="*/ 28 h 197"/>
              <a:gd name="T16" fmla="*/ 33 w 154"/>
              <a:gd name="T17" fmla="*/ 71 h 197"/>
              <a:gd name="T18" fmla="*/ 77 w 154"/>
              <a:gd name="T19" fmla="*/ 114 h 197"/>
              <a:gd name="T20" fmla="*/ 120 w 154"/>
              <a:gd name="T21" fmla="*/ 71 h 197"/>
              <a:gd name="T22" fmla="*/ 77 w 154"/>
              <a:gd name="T23" fmla="*/ 28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54" h="197">
                <a:moveTo>
                  <a:pt x="153" y="85"/>
                </a:moveTo>
                <a:cubicBezTo>
                  <a:pt x="150" y="153"/>
                  <a:pt x="78" y="197"/>
                  <a:pt x="78" y="197"/>
                </a:cubicBezTo>
                <a:cubicBezTo>
                  <a:pt x="78" y="197"/>
                  <a:pt x="15" y="160"/>
                  <a:pt x="3" y="101"/>
                </a:cubicBezTo>
                <a:cubicBezTo>
                  <a:pt x="1" y="93"/>
                  <a:pt x="0" y="85"/>
                  <a:pt x="0" y="77"/>
                </a:cubicBezTo>
                <a:cubicBezTo>
                  <a:pt x="0" y="34"/>
                  <a:pt x="34" y="0"/>
                  <a:pt x="77" y="0"/>
                </a:cubicBezTo>
                <a:cubicBezTo>
                  <a:pt x="119" y="0"/>
                  <a:pt x="154" y="34"/>
                  <a:pt x="154" y="77"/>
                </a:cubicBezTo>
                <a:cubicBezTo>
                  <a:pt x="154" y="80"/>
                  <a:pt x="153" y="83"/>
                  <a:pt x="153" y="85"/>
                </a:cubicBezTo>
                <a:close/>
                <a:moveTo>
                  <a:pt x="77" y="28"/>
                </a:moveTo>
                <a:cubicBezTo>
                  <a:pt x="53" y="28"/>
                  <a:pt x="33" y="47"/>
                  <a:pt x="33" y="71"/>
                </a:cubicBezTo>
                <a:cubicBezTo>
                  <a:pt x="33" y="95"/>
                  <a:pt x="53" y="114"/>
                  <a:pt x="77" y="114"/>
                </a:cubicBezTo>
                <a:cubicBezTo>
                  <a:pt x="100" y="114"/>
                  <a:pt x="120" y="95"/>
                  <a:pt x="120" y="71"/>
                </a:cubicBezTo>
                <a:cubicBezTo>
                  <a:pt x="120" y="47"/>
                  <a:pt x="100" y="28"/>
                  <a:pt x="77" y="28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5" name="组合 94"/>
          <p:cNvGrpSpPr/>
          <p:nvPr/>
        </p:nvGrpSpPr>
        <p:grpSpPr>
          <a:xfrm>
            <a:off x="1661415" y="3532819"/>
            <a:ext cx="258720" cy="233265"/>
            <a:chOff x="3720691" y="2824413"/>
            <a:chExt cx="1341120" cy="1209172"/>
          </a:xfrm>
        </p:grpSpPr>
        <p:sp>
          <p:nvSpPr>
            <p:cNvPr id="96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9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98" name="矩形 97"/>
          <p:cNvSpPr/>
          <p:nvPr/>
        </p:nvSpPr>
        <p:spPr>
          <a:xfrm>
            <a:off x="2033706" y="3422020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4818203" y="3532819"/>
            <a:ext cx="258720" cy="233265"/>
            <a:chOff x="3720691" y="2824413"/>
            <a:chExt cx="1341120" cy="1209172"/>
          </a:xfrm>
        </p:grpSpPr>
        <p:sp>
          <p:nvSpPr>
            <p:cNvPr id="100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01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02" name="矩形 101"/>
          <p:cNvSpPr/>
          <p:nvPr/>
        </p:nvSpPr>
        <p:spPr>
          <a:xfrm>
            <a:off x="5190494" y="3422020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03" name="组合 102"/>
          <p:cNvGrpSpPr/>
          <p:nvPr/>
        </p:nvGrpSpPr>
        <p:grpSpPr>
          <a:xfrm>
            <a:off x="7946667" y="3532819"/>
            <a:ext cx="258720" cy="233265"/>
            <a:chOff x="3720691" y="2824413"/>
            <a:chExt cx="1341120" cy="1209172"/>
          </a:xfrm>
        </p:grpSpPr>
        <p:sp>
          <p:nvSpPr>
            <p:cNvPr id="10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0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1672979" y="4579723"/>
            <a:ext cx="258720" cy="233265"/>
            <a:chOff x="3720691" y="2824413"/>
            <a:chExt cx="1341120" cy="1209172"/>
          </a:xfrm>
        </p:grpSpPr>
        <p:sp>
          <p:nvSpPr>
            <p:cNvPr id="107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08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09" name="矩形 47"/>
          <p:cNvSpPr>
            <a:spLocks noChangeArrowheads="1"/>
          </p:cNvSpPr>
          <p:nvPr/>
        </p:nvSpPr>
        <p:spPr bwMode="auto">
          <a:xfrm>
            <a:off x="2044583" y="4791922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110" name="组合 109"/>
          <p:cNvGrpSpPr/>
          <p:nvPr/>
        </p:nvGrpSpPr>
        <p:grpSpPr>
          <a:xfrm>
            <a:off x="4829767" y="4579723"/>
            <a:ext cx="258720" cy="233265"/>
            <a:chOff x="3720691" y="2824413"/>
            <a:chExt cx="1341120" cy="1209172"/>
          </a:xfrm>
        </p:grpSpPr>
        <p:sp>
          <p:nvSpPr>
            <p:cNvPr id="111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12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13" name="矩形 47"/>
          <p:cNvSpPr>
            <a:spLocks noChangeArrowheads="1"/>
          </p:cNvSpPr>
          <p:nvPr/>
        </p:nvSpPr>
        <p:spPr bwMode="auto">
          <a:xfrm>
            <a:off x="5201371" y="4791922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114" name="组合 113"/>
          <p:cNvGrpSpPr/>
          <p:nvPr/>
        </p:nvGrpSpPr>
        <p:grpSpPr>
          <a:xfrm>
            <a:off x="7958231" y="4579723"/>
            <a:ext cx="258720" cy="233265"/>
            <a:chOff x="3720691" y="2824413"/>
            <a:chExt cx="1341120" cy="1209172"/>
          </a:xfrm>
        </p:grpSpPr>
        <p:sp>
          <p:nvSpPr>
            <p:cNvPr id="115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16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538454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75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250"/>
                            </p:stCondLst>
                            <p:childTnLst>
                              <p:par>
                                <p:cTn id="5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000"/>
                            </p:stCondLst>
                            <p:childTnLst>
                              <p:par>
                                <p:cTn id="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6500"/>
                            </p:stCondLst>
                            <p:childTnLst>
                              <p:par>
                                <p:cTn id="9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250"/>
                            </p:stCondLst>
                            <p:childTnLst>
                              <p:par>
                                <p:cTn id="1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9250"/>
                            </p:stCondLst>
                            <p:childTnLst>
                              <p:par>
                                <p:cTn id="1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9750"/>
                            </p:stCondLst>
                            <p:childTnLst>
                              <p:par>
                                <p:cTn id="1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0750"/>
                            </p:stCondLst>
                            <p:childTnLst>
                              <p:par>
                                <p:cTn id="1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2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72" grpId="0" animBg="1"/>
      <p:bldP spid="73" grpId="0"/>
      <p:bldP spid="74" grpId="0"/>
      <p:bldP spid="76" grpId="0"/>
      <p:bldP spid="80" grpId="0"/>
      <p:bldP spid="81" grpId="0"/>
      <p:bldP spid="83" grpId="0"/>
      <p:bldP spid="84" grpId="0" animBg="1"/>
      <p:bldP spid="88" grpId="0"/>
      <p:bldP spid="89" grpId="0"/>
      <p:bldP spid="90" grpId="0"/>
      <p:bldP spid="92" grpId="0"/>
      <p:bldP spid="93" grpId="0"/>
      <p:bldP spid="94" grpId="0" animBg="1"/>
      <p:bldP spid="98" grpId="0"/>
      <p:bldP spid="102" grpId="0"/>
      <p:bldP spid="109" grpId="0"/>
      <p:bldP spid="113" grpId="0"/>
      <p:bldP spid="11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结束语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27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66" name="Freeform 206"/>
          <p:cNvSpPr>
            <a:spLocks noChangeAspect="1" noEditPoints="1"/>
          </p:cNvSpPr>
          <p:nvPr/>
        </p:nvSpPr>
        <p:spPr bwMode="auto">
          <a:xfrm>
            <a:off x="778198" y="302246"/>
            <a:ext cx="290724" cy="351425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2"/>
          <p:cNvSpPr/>
          <p:nvPr/>
        </p:nvSpPr>
        <p:spPr>
          <a:xfrm>
            <a:off x="0" y="1740272"/>
            <a:ext cx="10967459" cy="2332788"/>
          </a:xfrm>
          <a:prstGeom prst="rect">
            <a:avLst/>
          </a:prstGeom>
          <a:solidFill>
            <a:schemeClr val="tx1">
              <a:lumMod val="95000"/>
              <a:lumOff val="5000"/>
              <a:alpha val="5098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Rectangle 2"/>
          <p:cNvSpPr/>
          <p:nvPr/>
        </p:nvSpPr>
        <p:spPr>
          <a:xfrm>
            <a:off x="6097587" y="1740272"/>
            <a:ext cx="4883150" cy="2332788"/>
          </a:xfrm>
          <a:prstGeom prst="rect">
            <a:avLst/>
          </a:prstGeom>
          <a:blipFill>
            <a:blip r:embed="rId3" cstate="print">
              <a:extLst>
                <a:ext uri="{BEBA8EAE-BF5A-486C-A8C5-ECC9F3942E4B}">
                  <a14:imgProps xmlns=""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850530" y="1988840"/>
            <a:ext cx="103103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结束语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47"/>
          <p:cNvSpPr>
            <a:spLocks noChangeArrowheads="1"/>
          </p:cNvSpPr>
          <p:nvPr/>
        </p:nvSpPr>
        <p:spPr bwMode="auto">
          <a:xfrm>
            <a:off x="1489075" y="2441398"/>
            <a:ext cx="4359786" cy="1363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您的内容打在这里，或者通过复制您的文本后，在此框中选择粘贴，并选择只保留文字。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在此录入上述图表的综合描述说明，在此录入上述图表的综合描述说明，在此录入上述图表的综合描述说明，在此录入上述图表的综合描述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357322" y="4638965"/>
            <a:ext cx="526544" cy="474739"/>
            <a:chOff x="5424755" y="1340768"/>
            <a:chExt cx="670560" cy="604586"/>
          </a:xfrm>
        </p:grpSpPr>
        <p:grpSp>
          <p:nvGrpSpPr>
            <p:cNvPr id="32" name="组合 31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34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3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6" name="文本框 9"/>
          <p:cNvSpPr txBox="1"/>
          <p:nvPr/>
        </p:nvSpPr>
        <p:spPr>
          <a:xfrm>
            <a:off x="1993131" y="4653136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2065139" y="5013176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/>
          <p:cNvGrpSpPr/>
          <p:nvPr/>
        </p:nvGrpSpPr>
        <p:grpSpPr>
          <a:xfrm>
            <a:off x="10375371" y="4882752"/>
            <a:ext cx="258720" cy="233265"/>
            <a:chOff x="3720691" y="2824413"/>
            <a:chExt cx="1341120" cy="1209172"/>
          </a:xfrm>
        </p:grpSpPr>
        <p:sp>
          <p:nvSpPr>
            <p:cNvPr id="3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1968549" y="5160733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9017348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5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14" grpId="0" animBg="1"/>
      <p:bldP spid="27" grpId="0" animBg="1"/>
      <p:bldP spid="28" grpId="0"/>
      <p:bldP spid="29" grpId="0"/>
      <p:bldP spid="36" grpId="0"/>
      <p:bldP spid="41" grpId="0"/>
      <p:bldP spid="4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23092" y="1916003"/>
            <a:ext cx="12218267" cy="3168352"/>
          </a:xfrm>
          <a:prstGeom prst="rect">
            <a:avLst/>
          </a:prstGeom>
          <a:solidFill>
            <a:schemeClr val="tx1">
              <a:lumMod val="95000"/>
              <a:lumOff val="5000"/>
              <a:alpha val="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2730280" y="2824413"/>
            <a:ext cx="1341120" cy="1209172"/>
            <a:chOff x="3720691" y="2824413"/>
            <a:chExt cx="1341120" cy="1209172"/>
          </a:xfrm>
        </p:grpSpPr>
        <p:sp>
          <p:nvSpPr>
            <p:cNvPr id="8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" name="Freeform 89"/>
          <p:cNvSpPr>
            <a:spLocks noEditPoints="1"/>
          </p:cNvSpPr>
          <p:nvPr/>
        </p:nvSpPr>
        <p:spPr bwMode="auto">
          <a:xfrm>
            <a:off x="3248321" y="3174257"/>
            <a:ext cx="316328" cy="509483"/>
          </a:xfrm>
          <a:custGeom>
            <a:avLst/>
            <a:gdLst>
              <a:gd name="T0" fmla="*/ 70 w 124"/>
              <a:gd name="T1" fmla="*/ 160 h 200"/>
              <a:gd name="T2" fmla="*/ 70 w 124"/>
              <a:gd name="T3" fmla="*/ 184 h 200"/>
              <a:gd name="T4" fmla="*/ 97 w 124"/>
              <a:gd name="T5" fmla="*/ 184 h 200"/>
              <a:gd name="T6" fmla="*/ 97 w 124"/>
              <a:gd name="T7" fmla="*/ 200 h 200"/>
              <a:gd name="T8" fmla="*/ 25 w 124"/>
              <a:gd name="T9" fmla="*/ 200 h 200"/>
              <a:gd name="T10" fmla="*/ 25 w 124"/>
              <a:gd name="T11" fmla="*/ 184 h 200"/>
              <a:gd name="T12" fmla="*/ 53 w 124"/>
              <a:gd name="T13" fmla="*/ 184 h 200"/>
              <a:gd name="T14" fmla="*/ 53 w 124"/>
              <a:gd name="T15" fmla="*/ 160 h 200"/>
              <a:gd name="T16" fmla="*/ 0 w 124"/>
              <a:gd name="T17" fmla="*/ 98 h 200"/>
              <a:gd name="T18" fmla="*/ 0 w 124"/>
              <a:gd name="T19" fmla="*/ 76 h 200"/>
              <a:gd name="T20" fmla="*/ 17 w 124"/>
              <a:gd name="T21" fmla="*/ 76 h 200"/>
              <a:gd name="T22" fmla="*/ 17 w 124"/>
              <a:gd name="T23" fmla="*/ 98 h 200"/>
              <a:gd name="T24" fmla="*/ 30 w 124"/>
              <a:gd name="T25" fmla="*/ 130 h 200"/>
              <a:gd name="T26" fmla="*/ 62 w 124"/>
              <a:gd name="T27" fmla="*/ 144 h 200"/>
              <a:gd name="T28" fmla="*/ 94 w 124"/>
              <a:gd name="T29" fmla="*/ 130 h 200"/>
              <a:gd name="T30" fmla="*/ 105 w 124"/>
              <a:gd name="T31" fmla="*/ 98 h 200"/>
              <a:gd name="T32" fmla="*/ 105 w 124"/>
              <a:gd name="T33" fmla="*/ 76 h 200"/>
              <a:gd name="T34" fmla="*/ 124 w 124"/>
              <a:gd name="T35" fmla="*/ 76 h 200"/>
              <a:gd name="T36" fmla="*/ 124 w 124"/>
              <a:gd name="T37" fmla="*/ 98 h 200"/>
              <a:gd name="T38" fmla="*/ 70 w 124"/>
              <a:gd name="T39" fmla="*/ 160 h 200"/>
              <a:gd name="T40" fmla="*/ 63 w 124"/>
              <a:gd name="T41" fmla="*/ 132 h 200"/>
              <a:gd name="T42" fmla="*/ 29 w 124"/>
              <a:gd name="T43" fmla="*/ 97 h 200"/>
              <a:gd name="T44" fmla="*/ 29 w 124"/>
              <a:gd name="T45" fmla="*/ 88 h 200"/>
              <a:gd name="T46" fmla="*/ 77 w 124"/>
              <a:gd name="T47" fmla="*/ 88 h 200"/>
              <a:gd name="T48" fmla="*/ 77 w 124"/>
              <a:gd name="T49" fmla="*/ 80 h 200"/>
              <a:gd name="T50" fmla="*/ 29 w 124"/>
              <a:gd name="T51" fmla="*/ 80 h 200"/>
              <a:gd name="T52" fmla="*/ 29 w 124"/>
              <a:gd name="T53" fmla="*/ 64 h 200"/>
              <a:gd name="T54" fmla="*/ 77 w 124"/>
              <a:gd name="T55" fmla="*/ 64 h 200"/>
              <a:gd name="T56" fmla="*/ 77 w 124"/>
              <a:gd name="T57" fmla="*/ 56 h 200"/>
              <a:gd name="T58" fmla="*/ 29 w 124"/>
              <a:gd name="T59" fmla="*/ 56 h 200"/>
              <a:gd name="T60" fmla="*/ 29 w 124"/>
              <a:gd name="T61" fmla="*/ 44 h 200"/>
              <a:gd name="T62" fmla="*/ 77 w 124"/>
              <a:gd name="T63" fmla="*/ 44 h 200"/>
              <a:gd name="T64" fmla="*/ 77 w 124"/>
              <a:gd name="T65" fmla="*/ 36 h 200"/>
              <a:gd name="T66" fmla="*/ 29 w 124"/>
              <a:gd name="T67" fmla="*/ 36 h 200"/>
              <a:gd name="T68" fmla="*/ 63 w 124"/>
              <a:gd name="T69" fmla="*/ 0 h 200"/>
              <a:gd name="T70" fmla="*/ 97 w 124"/>
              <a:gd name="T71" fmla="*/ 36 h 200"/>
              <a:gd name="T72" fmla="*/ 97 w 124"/>
              <a:gd name="T73" fmla="*/ 97 h 200"/>
              <a:gd name="T74" fmla="*/ 63 w 124"/>
              <a:gd name="T75" fmla="*/ 13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4" h="200">
                <a:moveTo>
                  <a:pt x="70" y="160"/>
                </a:moveTo>
                <a:cubicBezTo>
                  <a:pt x="70" y="184"/>
                  <a:pt x="70" y="184"/>
                  <a:pt x="70" y="184"/>
                </a:cubicBezTo>
                <a:cubicBezTo>
                  <a:pt x="97" y="184"/>
                  <a:pt x="97" y="184"/>
                  <a:pt x="97" y="184"/>
                </a:cubicBezTo>
                <a:cubicBezTo>
                  <a:pt x="97" y="200"/>
                  <a:pt x="97" y="200"/>
                  <a:pt x="97" y="200"/>
                </a:cubicBezTo>
                <a:cubicBezTo>
                  <a:pt x="25" y="200"/>
                  <a:pt x="25" y="200"/>
                  <a:pt x="25" y="200"/>
                </a:cubicBezTo>
                <a:cubicBezTo>
                  <a:pt x="25" y="184"/>
                  <a:pt x="25" y="184"/>
                  <a:pt x="25" y="184"/>
                </a:cubicBezTo>
                <a:cubicBezTo>
                  <a:pt x="53" y="184"/>
                  <a:pt x="53" y="184"/>
                  <a:pt x="53" y="184"/>
                </a:cubicBezTo>
                <a:cubicBezTo>
                  <a:pt x="53" y="160"/>
                  <a:pt x="53" y="160"/>
                  <a:pt x="53" y="160"/>
                </a:cubicBezTo>
                <a:cubicBezTo>
                  <a:pt x="23" y="156"/>
                  <a:pt x="0" y="130"/>
                  <a:pt x="0" y="98"/>
                </a:cubicBezTo>
                <a:cubicBezTo>
                  <a:pt x="0" y="76"/>
                  <a:pt x="0" y="76"/>
                  <a:pt x="0" y="76"/>
                </a:cubicBezTo>
                <a:cubicBezTo>
                  <a:pt x="17" y="76"/>
                  <a:pt x="17" y="76"/>
                  <a:pt x="17" y="76"/>
                </a:cubicBezTo>
                <a:cubicBezTo>
                  <a:pt x="17" y="98"/>
                  <a:pt x="17" y="98"/>
                  <a:pt x="17" y="98"/>
                </a:cubicBezTo>
                <a:cubicBezTo>
                  <a:pt x="17" y="111"/>
                  <a:pt x="22" y="122"/>
                  <a:pt x="30" y="130"/>
                </a:cubicBezTo>
                <a:cubicBezTo>
                  <a:pt x="38" y="139"/>
                  <a:pt x="49" y="144"/>
                  <a:pt x="62" y="144"/>
                </a:cubicBezTo>
                <a:cubicBezTo>
                  <a:pt x="75" y="144"/>
                  <a:pt x="86" y="139"/>
                  <a:pt x="94" y="130"/>
                </a:cubicBezTo>
                <a:cubicBezTo>
                  <a:pt x="102" y="122"/>
                  <a:pt x="105" y="111"/>
                  <a:pt x="105" y="98"/>
                </a:cubicBezTo>
                <a:cubicBezTo>
                  <a:pt x="105" y="76"/>
                  <a:pt x="105" y="76"/>
                  <a:pt x="105" y="76"/>
                </a:cubicBezTo>
                <a:cubicBezTo>
                  <a:pt x="124" y="76"/>
                  <a:pt x="124" y="76"/>
                  <a:pt x="124" y="76"/>
                </a:cubicBezTo>
                <a:cubicBezTo>
                  <a:pt x="124" y="98"/>
                  <a:pt x="124" y="98"/>
                  <a:pt x="124" y="98"/>
                </a:cubicBezTo>
                <a:cubicBezTo>
                  <a:pt x="124" y="130"/>
                  <a:pt x="100" y="156"/>
                  <a:pt x="70" y="160"/>
                </a:cubicBezTo>
                <a:close/>
                <a:moveTo>
                  <a:pt x="63" y="132"/>
                </a:moveTo>
                <a:cubicBezTo>
                  <a:pt x="45" y="132"/>
                  <a:pt x="29" y="116"/>
                  <a:pt x="29" y="97"/>
                </a:cubicBezTo>
                <a:cubicBezTo>
                  <a:pt x="29" y="88"/>
                  <a:pt x="29" y="88"/>
                  <a:pt x="29" y="88"/>
                </a:cubicBezTo>
                <a:cubicBezTo>
                  <a:pt x="77" y="88"/>
                  <a:pt x="77" y="88"/>
                  <a:pt x="77" y="88"/>
                </a:cubicBezTo>
                <a:cubicBezTo>
                  <a:pt x="77" y="80"/>
                  <a:pt x="77" y="80"/>
                  <a:pt x="77" y="80"/>
                </a:cubicBezTo>
                <a:cubicBezTo>
                  <a:pt x="29" y="80"/>
                  <a:pt x="29" y="80"/>
                  <a:pt x="29" y="80"/>
                </a:cubicBezTo>
                <a:cubicBezTo>
                  <a:pt x="29" y="64"/>
                  <a:pt x="29" y="64"/>
                  <a:pt x="29" y="64"/>
                </a:cubicBezTo>
                <a:cubicBezTo>
                  <a:pt x="77" y="64"/>
                  <a:pt x="77" y="64"/>
                  <a:pt x="77" y="64"/>
                </a:cubicBezTo>
                <a:cubicBezTo>
                  <a:pt x="77" y="56"/>
                  <a:pt x="77" y="56"/>
                  <a:pt x="77" y="56"/>
                </a:cubicBezTo>
                <a:cubicBezTo>
                  <a:pt x="29" y="56"/>
                  <a:pt x="29" y="56"/>
                  <a:pt x="29" y="56"/>
                </a:cubicBezTo>
                <a:cubicBezTo>
                  <a:pt x="29" y="44"/>
                  <a:pt x="29" y="44"/>
                  <a:pt x="29" y="44"/>
                </a:cubicBezTo>
                <a:cubicBezTo>
                  <a:pt x="77" y="44"/>
                  <a:pt x="77" y="44"/>
                  <a:pt x="77" y="44"/>
                </a:cubicBezTo>
                <a:cubicBezTo>
                  <a:pt x="77" y="36"/>
                  <a:pt x="77" y="36"/>
                  <a:pt x="77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30" y="17"/>
                  <a:pt x="46" y="0"/>
                  <a:pt x="63" y="0"/>
                </a:cubicBezTo>
                <a:cubicBezTo>
                  <a:pt x="82" y="0"/>
                  <a:pt x="97" y="16"/>
                  <a:pt x="97" y="36"/>
                </a:cubicBezTo>
                <a:cubicBezTo>
                  <a:pt x="97" y="97"/>
                  <a:pt x="97" y="97"/>
                  <a:pt x="97" y="97"/>
                </a:cubicBezTo>
                <a:cubicBezTo>
                  <a:pt x="97" y="116"/>
                  <a:pt x="82" y="132"/>
                  <a:pt x="63" y="13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TextBox 7"/>
          <p:cNvSpPr>
            <a:spLocks noChangeArrowheads="1"/>
          </p:cNvSpPr>
          <p:nvPr/>
        </p:nvSpPr>
        <p:spPr bwMode="auto">
          <a:xfrm>
            <a:off x="4243080" y="3068960"/>
            <a:ext cx="547197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谢谢您的指导</a:t>
            </a:r>
            <a:endParaRPr lang="zh-CN" altLang="en-US" sz="6600" b="1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" name="TextBox 7"/>
          <p:cNvSpPr>
            <a:spLocks noChangeArrowheads="1"/>
          </p:cNvSpPr>
          <p:nvPr/>
        </p:nvSpPr>
        <p:spPr bwMode="auto">
          <a:xfrm>
            <a:off x="4243080" y="2792541"/>
            <a:ext cx="51119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LilyUPC" pitchFamily="34" charset="-34"/>
                <a:sym typeface="微软雅黑" pitchFamily="34" charset="-122"/>
              </a:rPr>
              <a:t>THANK YOU FOR YOUR GUIDANCE.</a:t>
            </a:r>
            <a:endParaRPr lang="zh-CN" altLang="en-US" sz="200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LilyUPC" pitchFamily="34" charset="-34"/>
              <a:sym typeface="微软雅黑" pitchFamily="34" charset="-122"/>
            </a:endParaRPr>
          </a:p>
        </p:txBody>
      </p:sp>
      <p:sp>
        <p:nvSpPr>
          <p:cNvPr id="25" name="Freeform 5"/>
          <p:cNvSpPr>
            <a:spLocks/>
          </p:cNvSpPr>
          <p:nvPr/>
        </p:nvSpPr>
        <p:spPr bwMode="auto">
          <a:xfrm rot="1855731">
            <a:off x="2827097" y="2901968"/>
            <a:ext cx="1157449" cy="1043573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C00000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372143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8" presetClass="entr" presetSubtype="0" accel="5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6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2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/>
      <p:bldP spid="20" grpId="0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2637077"/>
            <a:ext cx="3720434" cy="16207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圆角矩形 70"/>
          <p:cNvSpPr/>
          <p:nvPr/>
        </p:nvSpPr>
        <p:spPr>
          <a:xfrm>
            <a:off x="5449515" y="2600316"/>
            <a:ext cx="6552728" cy="1620772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673651" y="2600316"/>
            <a:ext cx="5544616" cy="1620772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TextBox 80"/>
          <p:cNvSpPr txBox="1"/>
          <p:nvPr/>
        </p:nvSpPr>
        <p:spPr>
          <a:xfrm flipH="1">
            <a:off x="5881563" y="2788464"/>
            <a:ext cx="3600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66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</a:t>
            </a:r>
            <a:endParaRPr lang="id-ID" sz="6600" b="1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12" name="文本框 9"/>
          <p:cNvSpPr txBox="1"/>
          <p:nvPr/>
        </p:nvSpPr>
        <p:spPr>
          <a:xfrm>
            <a:off x="6961683" y="2672324"/>
            <a:ext cx="2736304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71" name="组合 170"/>
          <p:cNvGrpSpPr/>
          <p:nvPr/>
        </p:nvGrpSpPr>
        <p:grpSpPr>
          <a:xfrm>
            <a:off x="2753554" y="2651020"/>
            <a:ext cx="1846387" cy="1664728"/>
            <a:chOff x="3720691" y="2824413"/>
            <a:chExt cx="1341120" cy="1209172"/>
          </a:xfrm>
        </p:grpSpPr>
        <p:sp>
          <p:nvSpPr>
            <p:cNvPr id="172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5" name="Freeform 5"/>
          <p:cNvSpPr>
            <a:spLocks/>
          </p:cNvSpPr>
          <p:nvPr/>
        </p:nvSpPr>
        <p:spPr bwMode="auto">
          <a:xfrm rot="1855731">
            <a:off x="2879988" y="2765015"/>
            <a:ext cx="1593518" cy="143673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C00000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7037176" y="3248388"/>
            <a:ext cx="1436675" cy="215444"/>
            <a:chOff x="4369395" y="3284984"/>
            <a:chExt cx="1436675" cy="215444"/>
          </a:xfrm>
        </p:grpSpPr>
        <p:sp>
          <p:nvSpPr>
            <p:cNvPr id="18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竞聘宣言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等腰三角形 20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8477336" y="3248388"/>
            <a:ext cx="1436675" cy="215444"/>
            <a:chOff x="4369395" y="3284984"/>
            <a:chExt cx="1436675" cy="215444"/>
          </a:xfrm>
        </p:grpSpPr>
        <p:sp>
          <p:nvSpPr>
            <p:cNvPr id="23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基本信息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等腰三角形 2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9917496" y="3248388"/>
            <a:ext cx="1436675" cy="215444"/>
            <a:chOff x="4369395" y="3284984"/>
            <a:chExt cx="1436675" cy="215444"/>
          </a:xfrm>
        </p:grpSpPr>
        <p:sp>
          <p:nvSpPr>
            <p:cNvPr id="54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个人履历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55" name="组合 5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6" name="椭圆 5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等腰三角形 5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58" name="组合 57"/>
          <p:cNvGrpSpPr/>
          <p:nvPr/>
        </p:nvGrpSpPr>
        <p:grpSpPr>
          <a:xfrm>
            <a:off x="7033691" y="3501588"/>
            <a:ext cx="1436675" cy="215444"/>
            <a:chOff x="4369395" y="3284984"/>
            <a:chExt cx="1436675" cy="215444"/>
          </a:xfrm>
        </p:grpSpPr>
        <p:sp>
          <p:nvSpPr>
            <p:cNvPr id="59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荣誉奖项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61" name="椭圆 60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等腰三角形 61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8473851" y="3501588"/>
            <a:ext cx="2016224" cy="215444"/>
            <a:chOff x="4369395" y="3284984"/>
            <a:chExt cx="2016224" cy="215444"/>
          </a:xfrm>
        </p:grpSpPr>
        <p:sp>
          <p:nvSpPr>
            <p:cNvPr id="64" name="文本框 9"/>
            <p:cNvSpPr txBox="1"/>
            <p:nvPr/>
          </p:nvSpPr>
          <p:spPr>
            <a:xfrm>
              <a:off x="4581935" y="3284984"/>
              <a:ext cx="180368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语言能力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65" name="组合 6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66" name="椭圆 6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等腰三角形 6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0" name="Group 4"/>
          <p:cNvGrpSpPr>
            <a:grpSpLocks noChangeAspect="1"/>
          </p:cNvGrpSpPr>
          <p:nvPr/>
        </p:nvGrpSpPr>
        <p:grpSpPr bwMode="auto">
          <a:xfrm>
            <a:off x="3381880" y="2944343"/>
            <a:ext cx="605278" cy="970080"/>
            <a:chOff x="4638" y="-33"/>
            <a:chExt cx="667" cy="1069"/>
          </a:xfrm>
          <a:solidFill>
            <a:srgbClr val="C00000"/>
          </a:solidFill>
        </p:grpSpPr>
        <p:sp>
          <p:nvSpPr>
            <p:cNvPr id="41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42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914011" y="3501008"/>
            <a:ext cx="2016224" cy="215444"/>
            <a:chOff x="4369395" y="3284984"/>
            <a:chExt cx="2016224" cy="215444"/>
          </a:xfrm>
        </p:grpSpPr>
        <p:sp>
          <p:nvSpPr>
            <p:cNvPr id="43" name="文本框 9"/>
            <p:cNvSpPr txBox="1"/>
            <p:nvPr/>
          </p:nvSpPr>
          <p:spPr>
            <a:xfrm>
              <a:off x="4581935" y="3284984"/>
              <a:ext cx="1803684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应聘岗位</a:t>
              </a:r>
              <a:endPara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等腰三角形 4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7" name="TextBox 4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553383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1" grpId="0" animBg="1"/>
      <p:bldP spid="72" grpId="0" animBg="1"/>
      <p:bldP spid="81" grpId="0"/>
      <p:bldP spid="112" grpId="0"/>
      <p:bldP spid="175" grpId="0" animBg="1"/>
      <p:bldP spid="4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竞聘宣言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04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29" name="Rectangle 4"/>
          <p:cNvSpPr txBox="1">
            <a:spLocks noChangeArrowheads="1"/>
          </p:cNvSpPr>
          <p:nvPr/>
        </p:nvSpPr>
        <p:spPr bwMode="auto">
          <a:xfrm>
            <a:off x="5233491" y="1463523"/>
            <a:ext cx="16561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竞聘宣言</a:t>
            </a:r>
            <a:endParaRPr 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4902486" y="1949639"/>
            <a:ext cx="2376264" cy="0"/>
          </a:xfrm>
          <a:prstGeom prst="line">
            <a:avLst/>
          </a:prstGeom>
          <a:ln w="19050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4787505" y="1949639"/>
            <a:ext cx="26062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MAKING A DECLARATION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081363" y="2372395"/>
            <a:ext cx="4104456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我想</a:t>
            </a:r>
            <a:r>
              <a:rPr lang="zh-CN" altLang="en-US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我应该一个成为一个实干家，不需要那些美丽的辞藻来修饰。工作锻炼了我，生活造就了我。</a:t>
            </a:r>
            <a:endParaRPr lang="en-US" altLang="zh-CN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戴尔卡耐基说过：不要怕推销自己，只要你自信，认为自己能行有才华，你就应该认为自己能够胜任这份工作以及职位，并承</a:t>
            </a:r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担</a:t>
            </a:r>
            <a:r>
              <a:rPr lang="zh-CN" altLang="en-US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相应的义务和压力。</a:t>
            </a:r>
            <a:endParaRPr lang="zh-CN" altLang="en-US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4961242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44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" grpId="0"/>
      <p:bldP spid="32" grpId="1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基本信息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05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pic>
        <p:nvPicPr>
          <p:cNvPr id="33" name="Picture 2" descr="C:\Documents and Settings\Administrator\桌面\360截图201501222152583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147" y="1556792"/>
            <a:ext cx="2960463" cy="3724453"/>
          </a:xfrm>
          <a:prstGeom prst="rect">
            <a:avLst/>
          </a:prstGeom>
          <a:blipFill>
            <a:blip r:embed="rId4" cstate="print">
              <a:extLst>
                <a:ext uri="{BEBA8EAE-BF5A-486C-A8C5-ECC9F3942E4B}">
                  <a14:imgProps xmlns="" xmlns:a14="http://schemas.microsoft.com/office/drawing/2010/main">
                    <a14:imgLayer r:embed="rId5">
                      <a14:imgEffect>
                        <a14:sharpenSoften amount="-42000"/>
                      </a14:imgEffect>
                      <a14:imgEffect>
                        <a14:brightnessContrast bright="9000"/>
                      </a14:imgEffect>
                    </a14:imgLayer>
                  </a14:imgProps>
                </a:ext>
              </a:extLst>
            </a:blip>
            <a:stretch>
              <a:fillRect l="-195029" t="-73544" r="-43557" b="-69092"/>
            </a:stretch>
          </a:blipFill>
          <a:effectLst>
            <a:outerShdw blurRad="177800" dist="101600" dir="8100000" algn="tr" rotWithShape="0">
              <a:prstClr val="black">
                <a:alpha val="37000"/>
              </a:prstClr>
            </a:outerShdw>
          </a:effectLst>
          <a:extLst/>
        </p:spPr>
      </p:pic>
      <p:cxnSp>
        <p:nvCxnSpPr>
          <p:cNvPr id="34" name="直接连接符 33"/>
          <p:cNvCxnSpPr/>
          <p:nvPr/>
        </p:nvCxnSpPr>
        <p:spPr>
          <a:xfrm flipH="1">
            <a:off x="6001572" y="197695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H="1">
            <a:off x="6001572" y="242592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>
            <a:off x="6001573" y="2874898"/>
            <a:ext cx="3912438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H="1">
            <a:off x="6001572" y="332386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H="1">
            <a:off x="6001572" y="3844847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H="1">
            <a:off x="6001572" y="4310335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H="1">
            <a:off x="6001572" y="4742787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>
            <a:off x="6001573" y="5246439"/>
            <a:ext cx="3912438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994543" y="1610617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姓名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873635" y="1608284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性别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996754" y="2077211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年龄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879544" y="2070009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民族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581169" y="161061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张三丰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450736" y="160828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男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583380" y="2077211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28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岁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456645" y="207635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汉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002532" y="2973073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籍贯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864308" y="2891526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学历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869265" y="2521769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身高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993227" y="2524176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体重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611603" y="2524176"/>
            <a:ext cx="783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70kg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449541" y="2528119"/>
            <a:ext cx="100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175cm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592333" y="297307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上海市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444584" y="2976310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硕士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854986" y="3414354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政治面貌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5993345" y="3876689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联系方式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5993345" y="3417004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婚姻状况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118750" y="3422537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未婚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8990958" y="3412644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党员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116754" y="3874083"/>
            <a:ext cx="1717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13998xxxxxx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993345" y="4319155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电子邮箱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7095738" y="4316549"/>
            <a:ext cx="27462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ooopic@ooopic.com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5993345" y="4846329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现在住址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7108435" y="4843723"/>
            <a:ext cx="2805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上海市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家园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3091900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250"/>
                            </p:stCondLst>
                            <p:childTnLst>
                              <p:par>
                                <p:cTn id="8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750"/>
                            </p:stCondLst>
                            <p:childTnLst>
                              <p:par>
                                <p:cTn id="1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个人履历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cxnSp>
        <p:nvCxnSpPr>
          <p:cNvPr id="72" name="直接箭头连接符 71"/>
          <p:cNvCxnSpPr/>
          <p:nvPr/>
        </p:nvCxnSpPr>
        <p:spPr>
          <a:xfrm>
            <a:off x="1342171" y="3323406"/>
            <a:ext cx="9579952" cy="0"/>
          </a:xfrm>
          <a:prstGeom prst="straightConnector1">
            <a:avLst/>
          </a:prstGeom>
          <a:ln w="152400">
            <a:solidFill>
              <a:srgbClr val="A6A6A6">
                <a:alpha val="52941"/>
              </a:srgbClr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2425179" y="3021113"/>
            <a:ext cx="670560" cy="604586"/>
            <a:chOff x="5424755" y="1340768"/>
            <a:chExt cx="670560" cy="604586"/>
          </a:xfrm>
        </p:grpSpPr>
        <p:grpSp>
          <p:nvGrpSpPr>
            <p:cNvPr id="74" name="组合 73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76" name="组合 75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78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79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77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75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4081363" y="3035374"/>
            <a:ext cx="670560" cy="604586"/>
            <a:chOff x="5424755" y="1340768"/>
            <a:chExt cx="670560" cy="604586"/>
          </a:xfrm>
        </p:grpSpPr>
        <p:grpSp>
          <p:nvGrpSpPr>
            <p:cNvPr id="81" name="组合 80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83" name="组合 82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85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86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84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82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5760035" y="3035374"/>
            <a:ext cx="670560" cy="604586"/>
            <a:chOff x="5424755" y="1340768"/>
            <a:chExt cx="670560" cy="604586"/>
          </a:xfrm>
        </p:grpSpPr>
        <p:grpSp>
          <p:nvGrpSpPr>
            <p:cNvPr id="88" name="组合 8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9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9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9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8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7415603" y="3035374"/>
            <a:ext cx="670560" cy="604586"/>
            <a:chOff x="5424755" y="1340768"/>
            <a:chExt cx="670560" cy="604586"/>
          </a:xfrm>
        </p:grpSpPr>
        <p:grpSp>
          <p:nvGrpSpPr>
            <p:cNvPr id="95" name="组合 94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99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00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98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96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099435" y="3049635"/>
            <a:ext cx="670560" cy="604586"/>
            <a:chOff x="5424755" y="1340768"/>
            <a:chExt cx="670560" cy="604586"/>
          </a:xfrm>
        </p:grpSpPr>
        <p:grpSp>
          <p:nvGrpSpPr>
            <p:cNvPr id="102" name="组合 101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04" name="组合 103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06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07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05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03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05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29" name="矩形 128"/>
          <p:cNvSpPr/>
          <p:nvPr/>
        </p:nvSpPr>
        <p:spPr>
          <a:xfrm>
            <a:off x="1777107" y="3827462"/>
            <a:ext cx="1980029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1994-1998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就读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于北京大学工商管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理专业，学士学位。</a:t>
            </a:r>
          </a:p>
        </p:txBody>
      </p:sp>
      <p:sp>
        <p:nvSpPr>
          <p:cNvPr id="130" name="矩形 129"/>
          <p:cNvSpPr/>
          <p:nvPr/>
        </p:nvSpPr>
        <p:spPr>
          <a:xfrm>
            <a:off x="3433291" y="2027262"/>
            <a:ext cx="1980029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1998-2001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就读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于芝加哥大学工商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管理专业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MBA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131" name="矩形 130"/>
          <p:cNvSpPr/>
          <p:nvPr/>
        </p:nvSpPr>
        <p:spPr>
          <a:xfrm>
            <a:off x="5191941" y="3827462"/>
            <a:ext cx="1919115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2001-2006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公司销售部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经理一职。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7321723" y="2027262"/>
            <a:ext cx="1560043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2006-2009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工业局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副局长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9434088" y="3827462"/>
            <a:ext cx="1560043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2009-2015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工业局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副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书记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50910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50"/>
                            </p:stCondLst>
                            <p:childTnLst>
                              <p:par>
                                <p:cTn id="3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50"/>
                            </p:stCondLst>
                            <p:childTnLst>
                              <p:par>
                                <p:cTn id="4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250"/>
                            </p:stCondLst>
                            <p:childTnLst>
                              <p:par>
                                <p:cTn id="5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25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25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/>
      <p:bldP spid="130" grpId="0"/>
      <p:bldP spid="131" grpId="0"/>
      <p:bldP spid="132" grpId="0"/>
      <p:bldP spid="133" grpId="0"/>
      <p:bldP spid="13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荣誉奖项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07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57" name="矩形 5"/>
          <p:cNvSpPr/>
          <p:nvPr/>
        </p:nvSpPr>
        <p:spPr>
          <a:xfrm rot="14179741">
            <a:off x="5784230" y="3012713"/>
            <a:ext cx="796886" cy="732083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rgbClr val="414455">
              <a:alpha val="1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"/>
          <p:cNvSpPr/>
          <p:nvPr/>
        </p:nvSpPr>
        <p:spPr>
          <a:xfrm rot="19358775">
            <a:off x="6700023" y="3205061"/>
            <a:ext cx="796886" cy="732083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rgbClr val="414455">
              <a:alpha val="1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"/>
          <p:cNvSpPr/>
          <p:nvPr/>
        </p:nvSpPr>
        <p:spPr>
          <a:xfrm rot="18719445">
            <a:off x="4667137" y="2894546"/>
            <a:ext cx="796886" cy="732083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rgbClr val="414455">
              <a:alpha val="1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0" name="组合 59"/>
          <p:cNvGrpSpPr/>
          <p:nvPr/>
        </p:nvGrpSpPr>
        <p:grpSpPr>
          <a:xfrm>
            <a:off x="4009355" y="2348880"/>
            <a:ext cx="1080120" cy="1080120"/>
            <a:chOff x="1057027" y="2420888"/>
            <a:chExt cx="864096" cy="864096"/>
          </a:xfrm>
        </p:grpSpPr>
        <p:sp>
          <p:nvSpPr>
            <p:cNvPr id="61" name="椭圆 60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3" name="Freeform 92"/>
          <p:cNvSpPr>
            <a:spLocks noEditPoints="1"/>
          </p:cNvSpPr>
          <p:nvPr/>
        </p:nvSpPr>
        <p:spPr bwMode="auto">
          <a:xfrm>
            <a:off x="4369395" y="2766812"/>
            <a:ext cx="365887" cy="374156"/>
          </a:xfrm>
          <a:custGeom>
            <a:avLst/>
            <a:gdLst>
              <a:gd name="T0" fmla="*/ 161 w 195"/>
              <a:gd name="T1" fmla="*/ 101 h 200"/>
              <a:gd name="T2" fmla="*/ 152 w 195"/>
              <a:gd name="T3" fmla="*/ 99 h 200"/>
              <a:gd name="T4" fmla="*/ 159 w 195"/>
              <a:gd name="T5" fmla="*/ 87 h 200"/>
              <a:gd name="T6" fmla="*/ 161 w 195"/>
              <a:gd name="T7" fmla="*/ 87 h 200"/>
              <a:gd name="T8" fmla="*/ 184 w 195"/>
              <a:gd name="T9" fmla="*/ 46 h 200"/>
              <a:gd name="T10" fmla="*/ 164 w 195"/>
              <a:gd name="T11" fmla="*/ 23 h 200"/>
              <a:gd name="T12" fmla="*/ 164 w 195"/>
              <a:gd name="T13" fmla="*/ 9 h 200"/>
              <a:gd name="T14" fmla="*/ 195 w 195"/>
              <a:gd name="T15" fmla="*/ 46 h 200"/>
              <a:gd name="T16" fmla="*/ 161 w 195"/>
              <a:gd name="T17" fmla="*/ 101 h 200"/>
              <a:gd name="T18" fmla="*/ 98 w 195"/>
              <a:gd name="T19" fmla="*/ 130 h 200"/>
              <a:gd name="T20" fmla="*/ 36 w 195"/>
              <a:gd name="T21" fmla="*/ 40 h 200"/>
              <a:gd name="T22" fmla="*/ 36 w 195"/>
              <a:gd name="T23" fmla="*/ 0 h 200"/>
              <a:gd name="T24" fmla="*/ 160 w 195"/>
              <a:gd name="T25" fmla="*/ 0 h 200"/>
              <a:gd name="T26" fmla="*/ 160 w 195"/>
              <a:gd name="T27" fmla="*/ 40 h 200"/>
              <a:gd name="T28" fmla="*/ 98 w 195"/>
              <a:gd name="T29" fmla="*/ 130 h 200"/>
              <a:gd name="T30" fmla="*/ 67 w 195"/>
              <a:gd name="T31" fmla="*/ 12 h 200"/>
              <a:gd name="T32" fmla="*/ 52 w 195"/>
              <a:gd name="T33" fmla="*/ 12 h 200"/>
              <a:gd name="T34" fmla="*/ 99 w 195"/>
              <a:gd name="T35" fmla="*/ 119 h 200"/>
              <a:gd name="T36" fmla="*/ 67 w 195"/>
              <a:gd name="T37" fmla="*/ 12 h 200"/>
              <a:gd name="T38" fmla="*/ 34 w 195"/>
              <a:gd name="T39" fmla="*/ 87 h 200"/>
              <a:gd name="T40" fmla="*/ 36 w 195"/>
              <a:gd name="T41" fmla="*/ 87 h 200"/>
              <a:gd name="T42" fmla="*/ 43 w 195"/>
              <a:gd name="T43" fmla="*/ 99 h 200"/>
              <a:gd name="T44" fmla="*/ 34 w 195"/>
              <a:gd name="T45" fmla="*/ 101 h 200"/>
              <a:gd name="T46" fmla="*/ 0 w 195"/>
              <a:gd name="T47" fmla="*/ 46 h 200"/>
              <a:gd name="T48" fmla="*/ 31 w 195"/>
              <a:gd name="T49" fmla="*/ 9 h 200"/>
              <a:gd name="T50" fmla="*/ 31 w 195"/>
              <a:gd name="T51" fmla="*/ 23 h 200"/>
              <a:gd name="T52" fmla="*/ 11 w 195"/>
              <a:gd name="T53" fmla="*/ 46 h 200"/>
              <a:gd name="T54" fmla="*/ 34 w 195"/>
              <a:gd name="T55" fmla="*/ 87 h 200"/>
              <a:gd name="T56" fmla="*/ 87 w 195"/>
              <a:gd name="T57" fmla="*/ 147 h 200"/>
              <a:gd name="T58" fmla="*/ 97 w 195"/>
              <a:gd name="T59" fmla="*/ 136 h 200"/>
              <a:gd name="T60" fmla="*/ 108 w 195"/>
              <a:gd name="T61" fmla="*/ 147 h 200"/>
              <a:gd name="T62" fmla="*/ 97 w 195"/>
              <a:gd name="T63" fmla="*/ 157 h 200"/>
              <a:gd name="T64" fmla="*/ 87 w 195"/>
              <a:gd name="T65" fmla="*/ 147 h 200"/>
              <a:gd name="T66" fmla="*/ 128 w 195"/>
              <a:gd name="T67" fmla="*/ 170 h 200"/>
              <a:gd name="T68" fmla="*/ 118 w 195"/>
              <a:gd name="T69" fmla="*/ 180 h 200"/>
              <a:gd name="T70" fmla="*/ 78 w 195"/>
              <a:gd name="T71" fmla="*/ 180 h 200"/>
              <a:gd name="T72" fmla="*/ 68 w 195"/>
              <a:gd name="T73" fmla="*/ 170 h 200"/>
              <a:gd name="T74" fmla="*/ 78 w 195"/>
              <a:gd name="T75" fmla="*/ 160 h 200"/>
              <a:gd name="T76" fmla="*/ 118 w 195"/>
              <a:gd name="T77" fmla="*/ 160 h 200"/>
              <a:gd name="T78" fmla="*/ 128 w 195"/>
              <a:gd name="T79" fmla="*/ 170 h 200"/>
              <a:gd name="T80" fmla="*/ 58 w 195"/>
              <a:gd name="T81" fmla="*/ 184 h 200"/>
              <a:gd name="T82" fmla="*/ 134 w 195"/>
              <a:gd name="T83" fmla="*/ 184 h 200"/>
              <a:gd name="T84" fmla="*/ 144 w 195"/>
              <a:gd name="T85" fmla="*/ 200 h 200"/>
              <a:gd name="T86" fmla="*/ 48 w 195"/>
              <a:gd name="T87" fmla="*/ 200 h 200"/>
              <a:gd name="T88" fmla="*/ 58 w 195"/>
              <a:gd name="T89" fmla="*/ 18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5" h="200">
                <a:moveTo>
                  <a:pt x="161" y="101"/>
                </a:moveTo>
                <a:cubicBezTo>
                  <a:pt x="158" y="101"/>
                  <a:pt x="155" y="100"/>
                  <a:pt x="152" y="99"/>
                </a:cubicBezTo>
                <a:cubicBezTo>
                  <a:pt x="155" y="96"/>
                  <a:pt x="157" y="92"/>
                  <a:pt x="159" y="87"/>
                </a:cubicBezTo>
                <a:cubicBezTo>
                  <a:pt x="159" y="87"/>
                  <a:pt x="160" y="87"/>
                  <a:pt x="161" y="87"/>
                </a:cubicBezTo>
                <a:cubicBezTo>
                  <a:pt x="176" y="87"/>
                  <a:pt x="184" y="64"/>
                  <a:pt x="184" y="46"/>
                </a:cubicBezTo>
                <a:cubicBezTo>
                  <a:pt x="184" y="31"/>
                  <a:pt x="175" y="23"/>
                  <a:pt x="164" y="23"/>
                </a:cubicBezTo>
                <a:cubicBezTo>
                  <a:pt x="164" y="18"/>
                  <a:pt x="164" y="13"/>
                  <a:pt x="164" y="9"/>
                </a:cubicBezTo>
                <a:cubicBezTo>
                  <a:pt x="181" y="9"/>
                  <a:pt x="195" y="23"/>
                  <a:pt x="195" y="46"/>
                </a:cubicBezTo>
                <a:cubicBezTo>
                  <a:pt x="195" y="71"/>
                  <a:pt x="182" y="101"/>
                  <a:pt x="161" y="101"/>
                </a:cubicBezTo>
                <a:close/>
                <a:moveTo>
                  <a:pt x="98" y="130"/>
                </a:moveTo>
                <a:cubicBezTo>
                  <a:pt x="65" y="130"/>
                  <a:pt x="36" y="90"/>
                  <a:pt x="36" y="40"/>
                </a:cubicBezTo>
                <a:cubicBezTo>
                  <a:pt x="36" y="37"/>
                  <a:pt x="36" y="3"/>
                  <a:pt x="36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160" y="3"/>
                  <a:pt x="160" y="37"/>
                  <a:pt x="160" y="40"/>
                </a:cubicBezTo>
                <a:cubicBezTo>
                  <a:pt x="160" y="90"/>
                  <a:pt x="131" y="130"/>
                  <a:pt x="98" y="130"/>
                </a:cubicBezTo>
                <a:close/>
                <a:moveTo>
                  <a:pt x="67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0" y="116"/>
                  <a:pt x="99" y="119"/>
                </a:cubicBezTo>
                <a:cubicBezTo>
                  <a:pt x="62" y="92"/>
                  <a:pt x="67" y="12"/>
                  <a:pt x="67" y="12"/>
                </a:cubicBezTo>
                <a:close/>
                <a:moveTo>
                  <a:pt x="34" y="87"/>
                </a:moveTo>
                <a:cubicBezTo>
                  <a:pt x="35" y="87"/>
                  <a:pt x="36" y="87"/>
                  <a:pt x="36" y="87"/>
                </a:cubicBezTo>
                <a:cubicBezTo>
                  <a:pt x="38" y="92"/>
                  <a:pt x="40" y="96"/>
                  <a:pt x="43" y="99"/>
                </a:cubicBezTo>
                <a:cubicBezTo>
                  <a:pt x="40" y="100"/>
                  <a:pt x="37" y="101"/>
                  <a:pt x="34" y="101"/>
                </a:cubicBezTo>
                <a:cubicBezTo>
                  <a:pt x="13" y="101"/>
                  <a:pt x="0" y="71"/>
                  <a:pt x="0" y="46"/>
                </a:cubicBezTo>
                <a:cubicBezTo>
                  <a:pt x="0" y="23"/>
                  <a:pt x="14" y="9"/>
                  <a:pt x="31" y="9"/>
                </a:cubicBezTo>
                <a:cubicBezTo>
                  <a:pt x="31" y="13"/>
                  <a:pt x="31" y="18"/>
                  <a:pt x="31" y="23"/>
                </a:cubicBezTo>
                <a:cubicBezTo>
                  <a:pt x="20" y="23"/>
                  <a:pt x="11" y="31"/>
                  <a:pt x="11" y="46"/>
                </a:cubicBezTo>
                <a:cubicBezTo>
                  <a:pt x="11" y="64"/>
                  <a:pt x="19" y="87"/>
                  <a:pt x="34" y="87"/>
                </a:cubicBezTo>
                <a:close/>
                <a:moveTo>
                  <a:pt x="87" y="147"/>
                </a:moveTo>
                <a:cubicBezTo>
                  <a:pt x="87" y="141"/>
                  <a:pt x="91" y="136"/>
                  <a:pt x="97" y="136"/>
                </a:cubicBezTo>
                <a:cubicBezTo>
                  <a:pt x="103" y="136"/>
                  <a:pt x="108" y="141"/>
                  <a:pt x="108" y="147"/>
                </a:cubicBezTo>
                <a:cubicBezTo>
                  <a:pt x="108" y="153"/>
                  <a:pt x="103" y="157"/>
                  <a:pt x="97" y="157"/>
                </a:cubicBezTo>
                <a:cubicBezTo>
                  <a:pt x="91" y="157"/>
                  <a:pt x="87" y="153"/>
                  <a:pt x="87" y="147"/>
                </a:cubicBezTo>
                <a:close/>
                <a:moveTo>
                  <a:pt x="128" y="170"/>
                </a:moveTo>
                <a:cubicBezTo>
                  <a:pt x="128" y="176"/>
                  <a:pt x="123" y="180"/>
                  <a:pt x="118" y="180"/>
                </a:cubicBezTo>
                <a:cubicBezTo>
                  <a:pt x="78" y="180"/>
                  <a:pt x="78" y="180"/>
                  <a:pt x="78" y="180"/>
                </a:cubicBezTo>
                <a:cubicBezTo>
                  <a:pt x="72" y="180"/>
                  <a:pt x="68" y="176"/>
                  <a:pt x="68" y="170"/>
                </a:cubicBezTo>
                <a:cubicBezTo>
                  <a:pt x="68" y="165"/>
                  <a:pt x="72" y="160"/>
                  <a:pt x="78" y="160"/>
                </a:cubicBezTo>
                <a:cubicBezTo>
                  <a:pt x="118" y="160"/>
                  <a:pt x="118" y="160"/>
                  <a:pt x="118" y="160"/>
                </a:cubicBezTo>
                <a:cubicBezTo>
                  <a:pt x="123" y="160"/>
                  <a:pt x="128" y="165"/>
                  <a:pt x="128" y="170"/>
                </a:cubicBezTo>
                <a:close/>
                <a:moveTo>
                  <a:pt x="58" y="184"/>
                </a:moveTo>
                <a:cubicBezTo>
                  <a:pt x="134" y="184"/>
                  <a:pt x="134" y="184"/>
                  <a:pt x="134" y="184"/>
                </a:cubicBezTo>
                <a:cubicBezTo>
                  <a:pt x="143" y="184"/>
                  <a:pt x="144" y="195"/>
                  <a:pt x="144" y="200"/>
                </a:cubicBezTo>
                <a:cubicBezTo>
                  <a:pt x="102" y="200"/>
                  <a:pt x="88" y="200"/>
                  <a:pt x="48" y="200"/>
                </a:cubicBezTo>
                <a:cubicBezTo>
                  <a:pt x="48" y="195"/>
                  <a:pt x="48" y="184"/>
                  <a:pt x="58" y="184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346936" y="2086044"/>
            <a:ext cx="360040" cy="360040"/>
          </a:xfrm>
          <a:prstGeom prst="ellipse">
            <a:avLst/>
          </a:prstGeom>
          <a:solidFill>
            <a:srgbClr val="414455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标题 4"/>
          <p:cNvSpPr txBox="1">
            <a:spLocks/>
          </p:cNvSpPr>
          <p:nvPr/>
        </p:nvSpPr>
        <p:spPr>
          <a:xfrm>
            <a:off x="4321229" y="2096746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4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01</a:t>
            </a:r>
          </a:p>
        </p:txBody>
      </p:sp>
      <p:sp>
        <p:nvSpPr>
          <p:cNvPr id="66" name="矩形 65"/>
          <p:cNvSpPr/>
          <p:nvPr/>
        </p:nvSpPr>
        <p:spPr>
          <a:xfrm>
            <a:off x="1767859" y="2492896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2002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7" name="矩形 47"/>
          <p:cNvSpPr>
            <a:spLocks noChangeArrowheads="1"/>
          </p:cNvSpPr>
          <p:nvPr/>
        </p:nvSpPr>
        <p:spPr bwMode="auto">
          <a:xfrm>
            <a:off x="1767172" y="2887902"/>
            <a:ext cx="2304256" cy="587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获得“五一劳动奖章”</a:t>
            </a:r>
            <a:endParaRPr lang="en-US" altLang="zh-CN" sz="1400" dirty="0" smtClean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和荣誉证书。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5017467" y="3195933"/>
            <a:ext cx="1080120" cy="1080120"/>
            <a:chOff x="1057027" y="2420888"/>
            <a:chExt cx="864096" cy="864096"/>
          </a:xfrm>
        </p:grpSpPr>
        <p:sp>
          <p:nvSpPr>
            <p:cNvPr id="69" name="椭圆 68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Freeform 61"/>
          <p:cNvSpPr>
            <a:spLocks noEditPoints="1"/>
          </p:cNvSpPr>
          <p:nvPr/>
        </p:nvSpPr>
        <p:spPr bwMode="auto">
          <a:xfrm>
            <a:off x="5424531" y="3532742"/>
            <a:ext cx="359346" cy="347434"/>
          </a:xfrm>
          <a:custGeom>
            <a:avLst/>
            <a:gdLst>
              <a:gd name="T0" fmla="*/ 186 w 200"/>
              <a:gd name="T1" fmla="*/ 114 h 192"/>
              <a:gd name="T2" fmla="*/ 182 w 200"/>
              <a:gd name="T3" fmla="*/ 154 h 192"/>
              <a:gd name="T4" fmla="*/ 149 w 200"/>
              <a:gd name="T5" fmla="*/ 191 h 192"/>
              <a:gd name="T6" fmla="*/ 68 w 200"/>
              <a:gd name="T7" fmla="*/ 172 h 192"/>
              <a:gd name="T8" fmla="*/ 68 w 200"/>
              <a:gd name="T9" fmla="*/ 171 h 192"/>
              <a:gd name="T10" fmla="*/ 68 w 200"/>
              <a:gd name="T11" fmla="*/ 191 h 192"/>
              <a:gd name="T12" fmla="*/ 48 w 200"/>
              <a:gd name="T13" fmla="*/ 191 h 192"/>
              <a:gd name="T14" fmla="*/ 28 w 200"/>
              <a:gd name="T15" fmla="*/ 191 h 192"/>
              <a:gd name="T16" fmla="*/ 20 w 200"/>
              <a:gd name="T17" fmla="*/ 191 h 192"/>
              <a:gd name="T18" fmla="*/ 0 w 200"/>
              <a:gd name="T19" fmla="*/ 171 h 192"/>
              <a:gd name="T20" fmla="*/ 0 w 200"/>
              <a:gd name="T21" fmla="*/ 79 h 192"/>
              <a:gd name="T22" fmla="*/ 20 w 200"/>
              <a:gd name="T23" fmla="*/ 59 h 192"/>
              <a:gd name="T24" fmla="*/ 28 w 200"/>
              <a:gd name="T25" fmla="*/ 59 h 192"/>
              <a:gd name="T26" fmla="*/ 48 w 200"/>
              <a:gd name="T27" fmla="*/ 59 h 192"/>
              <a:gd name="T28" fmla="*/ 68 w 200"/>
              <a:gd name="T29" fmla="*/ 59 h 192"/>
              <a:gd name="T30" fmla="*/ 68 w 200"/>
              <a:gd name="T31" fmla="*/ 79 h 192"/>
              <a:gd name="T32" fmla="*/ 68 w 200"/>
              <a:gd name="T33" fmla="*/ 79 h 192"/>
              <a:gd name="T34" fmla="*/ 125 w 200"/>
              <a:gd name="T35" fmla="*/ 1 h 192"/>
              <a:gd name="T36" fmla="*/ 153 w 200"/>
              <a:gd name="T37" fmla="*/ 67 h 192"/>
              <a:gd name="T38" fmla="*/ 197 w 200"/>
              <a:gd name="T39" fmla="*/ 89 h 192"/>
              <a:gd name="T40" fmla="*/ 186 w 200"/>
              <a:gd name="T41" fmla="*/ 114 h 192"/>
              <a:gd name="T42" fmla="*/ 138 w 200"/>
              <a:gd name="T43" fmla="*/ 78 h 192"/>
              <a:gd name="T44" fmla="*/ 132 w 200"/>
              <a:gd name="T45" fmla="*/ 13 h 192"/>
              <a:gd name="T46" fmla="*/ 68 w 200"/>
              <a:gd name="T47" fmla="*/ 94 h 192"/>
              <a:gd name="T48" fmla="*/ 68 w 200"/>
              <a:gd name="T49" fmla="*/ 101 h 192"/>
              <a:gd name="T50" fmla="*/ 68 w 200"/>
              <a:gd name="T51" fmla="*/ 157 h 192"/>
              <a:gd name="T52" fmla="*/ 148 w 200"/>
              <a:gd name="T53" fmla="*/ 179 h 192"/>
              <a:gd name="T54" fmla="*/ 165 w 200"/>
              <a:gd name="T55" fmla="*/ 150 h 192"/>
              <a:gd name="T56" fmla="*/ 170 w 200"/>
              <a:gd name="T57" fmla="*/ 113 h 192"/>
              <a:gd name="T58" fmla="*/ 182 w 200"/>
              <a:gd name="T59" fmla="*/ 92 h 192"/>
              <a:gd name="T60" fmla="*/ 138 w 200"/>
              <a:gd name="T61" fmla="*/ 78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192">
                <a:moveTo>
                  <a:pt x="186" y="114"/>
                </a:moveTo>
                <a:cubicBezTo>
                  <a:pt x="200" y="118"/>
                  <a:pt x="196" y="152"/>
                  <a:pt x="182" y="154"/>
                </a:cubicBezTo>
                <a:cubicBezTo>
                  <a:pt x="185" y="163"/>
                  <a:pt x="186" y="192"/>
                  <a:pt x="149" y="191"/>
                </a:cubicBezTo>
                <a:cubicBezTo>
                  <a:pt x="105" y="191"/>
                  <a:pt x="97" y="172"/>
                  <a:pt x="68" y="172"/>
                </a:cubicBezTo>
                <a:cubicBezTo>
                  <a:pt x="68" y="171"/>
                  <a:pt x="68" y="171"/>
                  <a:pt x="68" y="171"/>
                </a:cubicBezTo>
                <a:cubicBezTo>
                  <a:pt x="68" y="191"/>
                  <a:pt x="68" y="191"/>
                  <a:pt x="68" y="191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28" y="191"/>
                  <a:pt x="28" y="191"/>
                  <a:pt x="28" y="191"/>
                </a:cubicBezTo>
                <a:cubicBezTo>
                  <a:pt x="20" y="191"/>
                  <a:pt x="20" y="191"/>
                  <a:pt x="20" y="191"/>
                </a:cubicBezTo>
                <a:cubicBezTo>
                  <a:pt x="9" y="191"/>
                  <a:pt x="0" y="182"/>
                  <a:pt x="0" y="171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68"/>
                  <a:pt x="9" y="59"/>
                  <a:pt x="20" y="59"/>
                </a:cubicBezTo>
                <a:cubicBezTo>
                  <a:pt x="28" y="59"/>
                  <a:pt x="28" y="59"/>
                  <a:pt x="28" y="59"/>
                </a:cubicBezTo>
                <a:cubicBezTo>
                  <a:pt x="48" y="59"/>
                  <a:pt x="48" y="59"/>
                  <a:pt x="48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8" y="79"/>
                  <a:pt x="68" y="79"/>
                  <a:pt x="68" y="79"/>
                </a:cubicBezTo>
                <a:cubicBezTo>
                  <a:pt x="68" y="79"/>
                  <a:pt x="68" y="79"/>
                  <a:pt x="68" y="79"/>
                </a:cubicBezTo>
                <a:cubicBezTo>
                  <a:pt x="115" y="60"/>
                  <a:pt x="113" y="2"/>
                  <a:pt x="125" y="1"/>
                </a:cubicBezTo>
                <a:cubicBezTo>
                  <a:pt x="196" y="0"/>
                  <a:pt x="153" y="67"/>
                  <a:pt x="153" y="67"/>
                </a:cubicBezTo>
                <a:cubicBezTo>
                  <a:pt x="153" y="67"/>
                  <a:pt x="193" y="54"/>
                  <a:pt x="197" y="89"/>
                </a:cubicBezTo>
                <a:cubicBezTo>
                  <a:pt x="196" y="99"/>
                  <a:pt x="197" y="105"/>
                  <a:pt x="186" y="114"/>
                </a:cubicBezTo>
                <a:close/>
                <a:moveTo>
                  <a:pt x="138" y="78"/>
                </a:moveTo>
                <a:cubicBezTo>
                  <a:pt x="138" y="78"/>
                  <a:pt x="171" y="12"/>
                  <a:pt x="132" y="13"/>
                </a:cubicBezTo>
                <a:cubicBezTo>
                  <a:pt x="125" y="13"/>
                  <a:pt x="128" y="74"/>
                  <a:pt x="68" y="94"/>
                </a:cubicBezTo>
                <a:cubicBezTo>
                  <a:pt x="68" y="93"/>
                  <a:pt x="68" y="96"/>
                  <a:pt x="68" y="101"/>
                </a:cubicBezTo>
                <a:cubicBezTo>
                  <a:pt x="68" y="157"/>
                  <a:pt x="68" y="157"/>
                  <a:pt x="68" y="157"/>
                </a:cubicBezTo>
                <a:cubicBezTo>
                  <a:pt x="91" y="157"/>
                  <a:pt x="118" y="179"/>
                  <a:pt x="148" y="179"/>
                </a:cubicBezTo>
                <a:cubicBezTo>
                  <a:pt x="173" y="179"/>
                  <a:pt x="170" y="158"/>
                  <a:pt x="165" y="150"/>
                </a:cubicBezTo>
                <a:cubicBezTo>
                  <a:pt x="185" y="144"/>
                  <a:pt x="180" y="116"/>
                  <a:pt x="170" y="113"/>
                </a:cubicBezTo>
                <a:cubicBezTo>
                  <a:pt x="179" y="102"/>
                  <a:pt x="181" y="99"/>
                  <a:pt x="182" y="92"/>
                </a:cubicBezTo>
                <a:cubicBezTo>
                  <a:pt x="179" y="68"/>
                  <a:pt x="138" y="78"/>
                  <a:pt x="138" y="78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4830572" y="3645024"/>
            <a:ext cx="360040" cy="360040"/>
          </a:xfrm>
          <a:prstGeom prst="ellipse">
            <a:avLst/>
          </a:prstGeom>
          <a:solidFill>
            <a:srgbClr val="414455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标题 4"/>
          <p:cNvSpPr txBox="1">
            <a:spLocks/>
          </p:cNvSpPr>
          <p:nvPr/>
        </p:nvSpPr>
        <p:spPr>
          <a:xfrm>
            <a:off x="4787693" y="3655726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4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02</a:t>
            </a:r>
          </a:p>
        </p:txBody>
      </p:sp>
      <p:sp>
        <p:nvSpPr>
          <p:cNvPr id="74" name="矩形 73"/>
          <p:cNvSpPr/>
          <p:nvPr/>
        </p:nvSpPr>
        <p:spPr>
          <a:xfrm>
            <a:off x="3280027" y="4038280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2005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公司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5" name="矩形 47"/>
          <p:cNvSpPr>
            <a:spLocks noChangeArrowheads="1"/>
          </p:cNvSpPr>
          <p:nvPr/>
        </p:nvSpPr>
        <p:spPr bwMode="auto">
          <a:xfrm>
            <a:off x="3279340" y="4433286"/>
            <a:ext cx="2304256" cy="587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年度销售冠军，并获得</a:t>
            </a:r>
            <a:endParaRPr lang="en-US" altLang="zh-CN" sz="1400" dirty="0" smtClean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“十佳进步青年”奖项。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6212235" y="2446084"/>
            <a:ext cx="1080120" cy="1080120"/>
            <a:chOff x="1057027" y="2420888"/>
            <a:chExt cx="864096" cy="864096"/>
          </a:xfrm>
        </p:grpSpPr>
        <p:sp>
          <p:nvSpPr>
            <p:cNvPr id="77" name="椭圆 76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9" name="Freeform 34"/>
          <p:cNvSpPr>
            <a:spLocks noEditPoints="1"/>
          </p:cNvSpPr>
          <p:nvPr/>
        </p:nvSpPr>
        <p:spPr bwMode="auto">
          <a:xfrm>
            <a:off x="6581163" y="2758494"/>
            <a:ext cx="372014" cy="374081"/>
          </a:xfrm>
          <a:custGeom>
            <a:avLst/>
            <a:gdLst>
              <a:gd name="T0" fmla="*/ 180 w 199"/>
              <a:gd name="T1" fmla="*/ 80 h 199"/>
              <a:gd name="T2" fmla="*/ 118 w 199"/>
              <a:gd name="T3" fmla="*/ 19 h 199"/>
              <a:gd name="T4" fmla="*/ 137 w 199"/>
              <a:gd name="T5" fmla="*/ 0 h 199"/>
              <a:gd name="T6" fmla="*/ 199 w 199"/>
              <a:gd name="T7" fmla="*/ 62 h 199"/>
              <a:gd name="T8" fmla="*/ 180 w 199"/>
              <a:gd name="T9" fmla="*/ 80 h 199"/>
              <a:gd name="T10" fmla="*/ 162 w 199"/>
              <a:gd name="T11" fmla="*/ 98 h 199"/>
              <a:gd name="T12" fmla="*/ 160 w 199"/>
              <a:gd name="T13" fmla="*/ 99 h 199"/>
              <a:gd name="T14" fmla="*/ 149 w 199"/>
              <a:gd name="T15" fmla="*/ 99 h 199"/>
              <a:gd name="T16" fmla="*/ 137 w 199"/>
              <a:gd name="T17" fmla="*/ 99 h 199"/>
              <a:gd name="T18" fmla="*/ 124 w 199"/>
              <a:gd name="T19" fmla="*/ 149 h 199"/>
              <a:gd name="T20" fmla="*/ 25 w 199"/>
              <a:gd name="T21" fmla="*/ 199 h 199"/>
              <a:gd name="T22" fmla="*/ 13 w 199"/>
              <a:gd name="T23" fmla="*/ 199 h 199"/>
              <a:gd name="T24" fmla="*/ 52 w 199"/>
              <a:gd name="T25" fmla="*/ 159 h 199"/>
              <a:gd name="T26" fmla="*/ 62 w 199"/>
              <a:gd name="T27" fmla="*/ 161 h 199"/>
              <a:gd name="T28" fmla="*/ 87 w 199"/>
              <a:gd name="T29" fmla="*/ 137 h 199"/>
              <a:gd name="T30" fmla="*/ 62 w 199"/>
              <a:gd name="T31" fmla="*/ 112 h 199"/>
              <a:gd name="T32" fmla="*/ 37 w 199"/>
              <a:gd name="T33" fmla="*/ 137 h 199"/>
              <a:gd name="T34" fmla="*/ 40 w 199"/>
              <a:gd name="T35" fmla="*/ 147 h 199"/>
              <a:gd name="T36" fmla="*/ 0 w 199"/>
              <a:gd name="T37" fmla="*/ 186 h 199"/>
              <a:gd name="T38" fmla="*/ 0 w 199"/>
              <a:gd name="T39" fmla="*/ 174 h 199"/>
              <a:gd name="T40" fmla="*/ 50 w 199"/>
              <a:gd name="T41" fmla="*/ 75 h 199"/>
              <a:gd name="T42" fmla="*/ 100 w 199"/>
              <a:gd name="T43" fmla="*/ 62 h 199"/>
              <a:gd name="T44" fmla="*/ 100 w 199"/>
              <a:gd name="T45" fmla="*/ 50 h 199"/>
              <a:gd name="T46" fmla="*/ 100 w 199"/>
              <a:gd name="T47" fmla="*/ 38 h 199"/>
              <a:gd name="T48" fmla="*/ 100 w 199"/>
              <a:gd name="T49" fmla="*/ 37 h 199"/>
              <a:gd name="T50" fmla="*/ 106 w 199"/>
              <a:gd name="T51" fmla="*/ 31 h 199"/>
              <a:gd name="T52" fmla="*/ 167 w 199"/>
              <a:gd name="T53" fmla="*/ 93 h 199"/>
              <a:gd name="T54" fmla="*/ 162 w 199"/>
              <a:gd name="T55" fmla="*/ 98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99" h="199">
                <a:moveTo>
                  <a:pt x="180" y="80"/>
                </a:moveTo>
                <a:cubicBezTo>
                  <a:pt x="118" y="19"/>
                  <a:pt x="118" y="19"/>
                  <a:pt x="118" y="19"/>
                </a:cubicBezTo>
                <a:cubicBezTo>
                  <a:pt x="137" y="0"/>
                  <a:pt x="137" y="0"/>
                  <a:pt x="137" y="0"/>
                </a:cubicBezTo>
                <a:cubicBezTo>
                  <a:pt x="199" y="62"/>
                  <a:pt x="199" y="62"/>
                  <a:pt x="199" y="62"/>
                </a:cubicBezTo>
                <a:lnTo>
                  <a:pt x="180" y="80"/>
                </a:lnTo>
                <a:close/>
                <a:moveTo>
                  <a:pt x="162" y="98"/>
                </a:moveTo>
                <a:cubicBezTo>
                  <a:pt x="161" y="99"/>
                  <a:pt x="161" y="99"/>
                  <a:pt x="160" y="99"/>
                </a:cubicBezTo>
                <a:cubicBezTo>
                  <a:pt x="149" y="99"/>
                  <a:pt x="149" y="99"/>
                  <a:pt x="149" y="99"/>
                </a:cubicBezTo>
                <a:cubicBezTo>
                  <a:pt x="137" y="99"/>
                  <a:pt x="137" y="99"/>
                  <a:pt x="137" y="99"/>
                </a:cubicBezTo>
                <a:cubicBezTo>
                  <a:pt x="124" y="149"/>
                  <a:pt x="124" y="149"/>
                  <a:pt x="124" y="149"/>
                </a:cubicBezTo>
                <a:cubicBezTo>
                  <a:pt x="25" y="199"/>
                  <a:pt x="25" y="199"/>
                  <a:pt x="25" y="199"/>
                </a:cubicBezTo>
                <a:cubicBezTo>
                  <a:pt x="13" y="199"/>
                  <a:pt x="13" y="199"/>
                  <a:pt x="13" y="199"/>
                </a:cubicBezTo>
                <a:cubicBezTo>
                  <a:pt x="52" y="159"/>
                  <a:pt x="52" y="159"/>
                  <a:pt x="52" y="159"/>
                </a:cubicBezTo>
                <a:cubicBezTo>
                  <a:pt x="55" y="161"/>
                  <a:pt x="59" y="161"/>
                  <a:pt x="62" y="161"/>
                </a:cubicBezTo>
                <a:cubicBezTo>
                  <a:pt x="76" y="161"/>
                  <a:pt x="87" y="150"/>
                  <a:pt x="87" y="137"/>
                </a:cubicBezTo>
                <a:cubicBezTo>
                  <a:pt x="87" y="123"/>
                  <a:pt x="76" y="112"/>
                  <a:pt x="62" y="112"/>
                </a:cubicBezTo>
                <a:cubicBezTo>
                  <a:pt x="49" y="112"/>
                  <a:pt x="37" y="123"/>
                  <a:pt x="37" y="137"/>
                </a:cubicBezTo>
                <a:cubicBezTo>
                  <a:pt x="37" y="140"/>
                  <a:pt x="38" y="144"/>
                  <a:pt x="40" y="147"/>
                </a:cubicBezTo>
                <a:cubicBezTo>
                  <a:pt x="0" y="186"/>
                  <a:pt x="0" y="186"/>
                  <a:pt x="0" y="186"/>
                </a:cubicBezTo>
                <a:cubicBezTo>
                  <a:pt x="0" y="174"/>
                  <a:pt x="0" y="174"/>
                  <a:pt x="0" y="174"/>
                </a:cubicBezTo>
                <a:cubicBezTo>
                  <a:pt x="50" y="75"/>
                  <a:pt x="50" y="75"/>
                  <a:pt x="50" y="75"/>
                </a:cubicBezTo>
                <a:cubicBezTo>
                  <a:pt x="100" y="62"/>
                  <a:pt x="100" y="62"/>
                  <a:pt x="100" y="62"/>
                </a:cubicBezTo>
                <a:cubicBezTo>
                  <a:pt x="100" y="50"/>
                  <a:pt x="100" y="50"/>
                  <a:pt x="100" y="50"/>
                </a:cubicBezTo>
                <a:cubicBezTo>
                  <a:pt x="100" y="38"/>
                  <a:pt x="100" y="38"/>
                  <a:pt x="100" y="38"/>
                </a:cubicBezTo>
                <a:cubicBezTo>
                  <a:pt x="100" y="37"/>
                  <a:pt x="100" y="37"/>
                  <a:pt x="100" y="37"/>
                </a:cubicBezTo>
                <a:cubicBezTo>
                  <a:pt x="106" y="31"/>
                  <a:pt x="106" y="31"/>
                  <a:pt x="106" y="31"/>
                </a:cubicBezTo>
                <a:cubicBezTo>
                  <a:pt x="167" y="93"/>
                  <a:pt x="167" y="93"/>
                  <a:pt x="167" y="93"/>
                </a:cubicBezTo>
                <a:lnTo>
                  <a:pt x="162" y="9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>
            <a:off x="6126716" y="2410185"/>
            <a:ext cx="360040" cy="360040"/>
          </a:xfrm>
          <a:prstGeom prst="ellipse">
            <a:avLst/>
          </a:prstGeom>
          <a:solidFill>
            <a:srgbClr val="414455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标题 4"/>
          <p:cNvSpPr txBox="1">
            <a:spLocks/>
          </p:cNvSpPr>
          <p:nvPr/>
        </p:nvSpPr>
        <p:spPr>
          <a:xfrm>
            <a:off x="6083837" y="2420887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4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03</a:t>
            </a:r>
          </a:p>
        </p:txBody>
      </p:sp>
      <p:sp>
        <p:nvSpPr>
          <p:cNvPr id="82" name="矩形 81"/>
          <p:cNvSpPr/>
          <p:nvPr/>
        </p:nvSpPr>
        <p:spPr>
          <a:xfrm>
            <a:off x="7538434" y="1988840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2008</a:t>
            </a:r>
            <a:r>
              <a:rPr lang="zh-CN" altLang="en-US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</a:t>
            </a:r>
          </a:p>
        </p:txBody>
      </p:sp>
      <p:sp>
        <p:nvSpPr>
          <p:cNvPr id="83" name="矩形 47"/>
          <p:cNvSpPr>
            <a:spLocks noChangeArrowheads="1"/>
          </p:cNvSpPr>
          <p:nvPr/>
        </p:nvSpPr>
        <p:spPr bwMode="auto">
          <a:xfrm>
            <a:off x="7537747" y="2383846"/>
            <a:ext cx="2304256" cy="587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荣幸成为北京奥运会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XX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市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火炬手。</a:t>
            </a:r>
          </a:p>
        </p:txBody>
      </p:sp>
      <p:grpSp>
        <p:nvGrpSpPr>
          <p:cNvPr id="84" name="组合 83"/>
          <p:cNvGrpSpPr/>
          <p:nvPr/>
        </p:nvGrpSpPr>
        <p:grpSpPr>
          <a:xfrm>
            <a:off x="6970819" y="3594779"/>
            <a:ext cx="1080120" cy="1080120"/>
            <a:chOff x="1057027" y="2420888"/>
            <a:chExt cx="864096" cy="864096"/>
          </a:xfrm>
        </p:grpSpPr>
        <p:sp>
          <p:nvSpPr>
            <p:cNvPr id="85" name="椭圆 84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Freeform 71"/>
          <p:cNvSpPr>
            <a:spLocks noEditPoints="1"/>
          </p:cNvSpPr>
          <p:nvPr/>
        </p:nvSpPr>
        <p:spPr bwMode="auto">
          <a:xfrm>
            <a:off x="7292355" y="3913295"/>
            <a:ext cx="405851" cy="396931"/>
          </a:xfrm>
          <a:custGeom>
            <a:avLst/>
            <a:gdLst>
              <a:gd name="T0" fmla="*/ 160 w 200"/>
              <a:gd name="T1" fmla="*/ 194 h 196"/>
              <a:gd name="T2" fmla="*/ 120 w 200"/>
              <a:gd name="T3" fmla="*/ 154 h 196"/>
              <a:gd name="T4" fmla="*/ 160 w 200"/>
              <a:gd name="T5" fmla="*/ 114 h 196"/>
              <a:gd name="T6" fmla="*/ 200 w 200"/>
              <a:gd name="T7" fmla="*/ 154 h 196"/>
              <a:gd name="T8" fmla="*/ 160 w 200"/>
              <a:gd name="T9" fmla="*/ 194 h 196"/>
              <a:gd name="T10" fmla="*/ 184 w 200"/>
              <a:gd name="T11" fmla="*/ 148 h 196"/>
              <a:gd name="T12" fmla="*/ 168 w 200"/>
              <a:gd name="T13" fmla="*/ 148 h 196"/>
              <a:gd name="T14" fmla="*/ 168 w 200"/>
              <a:gd name="T15" fmla="*/ 132 h 196"/>
              <a:gd name="T16" fmla="*/ 152 w 200"/>
              <a:gd name="T17" fmla="*/ 132 h 196"/>
              <a:gd name="T18" fmla="*/ 152 w 200"/>
              <a:gd name="T19" fmla="*/ 148 h 196"/>
              <a:gd name="T20" fmla="*/ 136 w 200"/>
              <a:gd name="T21" fmla="*/ 148 h 196"/>
              <a:gd name="T22" fmla="*/ 136 w 200"/>
              <a:gd name="T23" fmla="*/ 164 h 196"/>
              <a:gd name="T24" fmla="*/ 152 w 200"/>
              <a:gd name="T25" fmla="*/ 164 h 196"/>
              <a:gd name="T26" fmla="*/ 152 w 200"/>
              <a:gd name="T27" fmla="*/ 180 h 196"/>
              <a:gd name="T28" fmla="*/ 168 w 200"/>
              <a:gd name="T29" fmla="*/ 180 h 196"/>
              <a:gd name="T30" fmla="*/ 168 w 200"/>
              <a:gd name="T31" fmla="*/ 164 h 196"/>
              <a:gd name="T32" fmla="*/ 184 w 200"/>
              <a:gd name="T33" fmla="*/ 164 h 196"/>
              <a:gd name="T34" fmla="*/ 184 w 200"/>
              <a:gd name="T35" fmla="*/ 148 h 196"/>
              <a:gd name="T36" fmla="*/ 80 w 200"/>
              <a:gd name="T37" fmla="*/ 128 h 196"/>
              <a:gd name="T38" fmla="*/ 16 w 200"/>
              <a:gd name="T39" fmla="*/ 64 h 196"/>
              <a:gd name="T40" fmla="*/ 80 w 200"/>
              <a:gd name="T41" fmla="*/ 0 h 196"/>
              <a:gd name="T42" fmla="*/ 144 w 200"/>
              <a:gd name="T43" fmla="*/ 64 h 196"/>
              <a:gd name="T44" fmla="*/ 80 w 200"/>
              <a:gd name="T45" fmla="*/ 128 h 196"/>
              <a:gd name="T46" fmla="*/ 70 w 200"/>
              <a:gd name="T47" fmla="*/ 17 h 196"/>
              <a:gd name="T48" fmla="*/ 31 w 200"/>
              <a:gd name="T49" fmla="*/ 64 h 196"/>
              <a:gd name="T50" fmla="*/ 80 w 200"/>
              <a:gd name="T51" fmla="*/ 113 h 196"/>
              <a:gd name="T52" fmla="*/ 129 w 200"/>
              <a:gd name="T53" fmla="*/ 64 h 196"/>
              <a:gd name="T54" fmla="*/ 70 w 200"/>
              <a:gd name="T55" fmla="*/ 17 h 196"/>
              <a:gd name="T56" fmla="*/ 40 w 200"/>
              <a:gd name="T57" fmla="*/ 132 h 196"/>
              <a:gd name="T58" fmla="*/ 113 w 200"/>
              <a:gd name="T59" fmla="*/ 132 h 196"/>
              <a:gd name="T60" fmla="*/ 108 w 200"/>
              <a:gd name="T61" fmla="*/ 154 h 196"/>
              <a:gd name="T62" fmla="*/ 129 w 200"/>
              <a:gd name="T63" fmla="*/ 196 h 196"/>
              <a:gd name="T64" fmla="*/ 0 w 200"/>
              <a:gd name="T65" fmla="*/ 196 h 196"/>
              <a:gd name="T66" fmla="*/ 20 w 200"/>
              <a:gd name="T67" fmla="*/ 148 h 196"/>
              <a:gd name="T68" fmla="*/ 40 w 200"/>
              <a:gd name="T69" fmla="*/ 132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00" h="196">
                <a:moveTo>
                  <a:pt x="160" y="194"/>
                </a:moveTo>
                <a:cubicBezTo>
                  <a:pt x="138" y="194"/>
                  <a:pt x="120" y="176"/>
                  <a:pt x="120" y="154"/>
                </a:cubicBezTo>
                <a:cubicBezTo>
                  <a:pt x="120" y="132"/>
                  <a:pt x="138" y="114"/>
                  <a:pt x="160" y="114"/>
                </a:cubicBezTo>
                <a:cubicBezTo>
                  <a:pt x="182" y="114"/>
                  <a:pt x="200" y="132"/>
                  <a:pt x="200" y="154"/>
                </a:cubicBezTo>
                <a:cubicBezTo>
                  <a:pt x="200" y="176"/>
                  <a:pt x="182" y="194"/>
                  <a:pt x="160" y="194"/>
                </a:cubicBezTo>
                <a:close/>
                <a:moveTo>
                  <a:pt x="184" y="148"/>
                </a:moveTo>
                <a:cubicBezTo>
                  <a:pt x="168" y="148"/>
                  <a:pt x="168" y="148"/>
                  <a:pt x="168" y="148"/>
                </a:cubicBezTo>
                <a:cubicBezTo>
                  <a:pt x="168" y="132"/>
                  <a:pt x="168" y="132"/>
                  <a:pt x="168" y="132"/>
                </a:cubicBezTo>
                <a:cubicBezTo>
                  <a:pt x="152" y="132"/>
                  <a:pt x="152" y="132"/>
                  <a:pt x="152" y="132"/>
                </a:cubicBezTo>
                <a:cubicBezTo>
                  <a:pt x="152" y="148"/>
                  <a:pt x="152" y="148"/>
                  <a:pt x="152" y="148"/>
                </a:cubicBezTo>
                <a:cubicBezTo>
                  <a:pt x="136" y="148"/>
                  <a:pt x="136" y="148"/>
                  <a:pt x="136" y="148"/>
                </a:cubicBezTo>
                <a:cubicBezTo>
                  <a:pt x="136" y="164"/>
                  <a:pt x="136" y="164"/>
                  <a:pt x="136" y="164"/>
                </a:cubicBezTo>
                <a:cubicBezTo>
                  <a:pt x="152" y="164"/>
                  <a:pt x="152" y="164"/>
                  <a:pt x="152" y="164"/>
                </a:cubicBezTo>
                <a:cubicBezTo>
                  <a:pt x="152" y="180"/>
                  <a:pt x="152" y="180"/>
                  <a:pt x="152" y="180"/>
                </a:cubicBezTo>
                <a:cubicBezTo>
                  <a:pt x="168" y="180"/>
                  <a:pt x="168" y="180"/>
                  <a:pt x="168" y="180"/>
                </a:cubicBezTo>
                <a:cubicBezTo>
                  <a:pt x="168" y="164"/>
                  <a:pt x="168" y="164"/>
                  <a:pt x="168" y="164"/>
                </a:cubicBezTo>
                <a:cubicBezTo>
                  <a:pt x="184" y="164"/>
                  <a:pt x="184" y="164"/>
                  <a:pt x="184" y="164"/>
                </a:cubicBezTo>
                <a:lnTo>
                  <a:pt x="184" y="148"/>
                </a:lnTo>
                <a:close/>
                <a:moveTo>
                  <a:pt x="80" y="128"/>
                </a:moveTo>
                <a:cubicBezTo>
                  <a:pt x="45" y="128"/>
                  <a:pt x="16" y="99"/>
                  <a:pt x="16" y="64"/>
                </a:cubicBezTo>
                <a:cubicBezTo>
                  <a:pt x="16" y="29"/>
                  <a:pt x="45" y="0"/>
                  <a:pt x="80" y="0"/>
                </a:cubicBezTo>
                <a:cubicBezTo>
                  <a:pt x="116" y="0"/>
                  <a:pt x="144" y="29"/>
                  <a:pt x="144" y="64"/>
                </a:cubicBezTo>
                <a:cubicBezTo>
                  <a:pt x="144" y="99"/>
                  <a:pt x="116" y="128"/>
                  <a:pt x="80" y="128"/>
                </a:cubicBezTo>
                <a:close/>
                <a:moveTo>
                  <a:pt x="70" y="17"/>
                </a:moveTo>
                <a:cubicBezTo>
                  <a:pt x="50" y="24"/>
                  <a:pt x="74" y="49"/>
                  <a:pt x="31" y="64"/>
                </a:cubicBezTo>
                <a:cubicBezTo>
                  <a:pt x="31" y="91"/>
                  <a:pt x="53" y="113"/>
                  <a:pt x="80" y="113"/>
                </a:cubicBezTo>
                <a:cubicBezTo>
                  <a:pt x="107" y="113"/>
                  <a:pt x="129" y="91"/>
                  <a:pt x="129" y="64"/>
                </a:cubicBezTo>
                <a:cubicBezTo>
                  <a:pt x="104" y="43"/>
                  <a:pt x="62" y="53"/>
                  <a:pt x="70" y="17"/>
                </a:cubicBezTo>
                <a:close/>
                <a:moveTo>
                  <a:pt x="40" y="132"/>
                </a:moveTo>
                <a:cubicBezTo>
                  <a:pt x="113" y="132"/>
                  <a:pt x="113" y="132"/>
                  <a:pt x="113" y="132"/>
                </a:cubicBezTo>
                <a:cubicBezTo>
                  <a:pt x="110" y="139"/>
                  <a:pt x="108" y="146"/>
                  <a:pt x="108" y="154"/>
                </a:cubicBezTo>
                <a:cubicBezTo>
                  <a:pt x="108" y="171"/>
                  <a:pt x="117" y="187"/>
                  <a:pt x="129" y="196"/>
                </a:cubicBezTo>
                <a:cubicBezTo>
                  <a:pt x="0" y="196"/>
                  <a:pt x="0" y="196"/>
                  <a:pt x="0" y="196"/>
                </a:cubicBezTo>
                <a:cubicBezTo>
                  <a:pt x="20" y="148"/>
                  <a:pt x="20" y="148"/>
                  <a:pt x="20" y="148"/>
                </a:cubicBezTo>
                <a:cubicBezTo>
                  <a:pt x="20" y="148"/>
                  <a:pt x="25" y="132"/>
                  <a:pt x="40" y="132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>
            <a:off x="7710892" y="3501008"/>
            <a:ext cx="360040" cy="360040"/>
          </a:xfrm>
          <a:prstGeom prst="ellipse">
            <a:avLst/>
          </a:prstGeom>
          <a:solidFill>
            <a:srgbClr val="414455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标题 4"/>
          <p:cNvSpPr txBox="1">
            <a:spLocks/>
          </p:cNvSpPr>
          <p:nvPr/>
        </p:nvSpPr>
        <p:spPr>
          <a:xfrm>
            <a:off x="7668013" y="3511710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4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04</a:t>
            </a:r>
          </a:p>
        </p:txBody>
      </p:sp>
      <p:sp>
        <p:nvSpPr>
          <p:cNvPr id="90" name="矩形 89"/>
          <p:cNvSpPr/>
          <p:nvPr/>
        </p:nvSpPr>
        <p:spPr>
          <a:xfrm>
            <a:off x="8320587" y="3534224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2013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</a:t>
            </a:r>
          </a:p>
        </p:txBody>
      </p:sp>
      <p:sp>
        <p:nvSpPr>
          <p:cNvPr id="91" name="矩形 47"/>
          <p:cNvSpPr>
            <a:spLocks noChangeArrowheads="1"/>
          </p:cNvSpPr>
          <p:nvPr/>
        </p:nvSpPr>
        <p:spPr bwMode="auto">
          <a:xfrm>
            <a:off x="8319900" y="3929230"/>
            <a:ext cx="2304256" cy="3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获得“十佳创新青年奖”。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715101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5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25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4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4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750"/>
                            </p:stCondLst>
                            <p:childTnLst>
                              <p:par>
                                <p:cTn id="8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25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4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4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750"/>
                            </p:stCondLst>
                            <p:childTnLst>
                              <p:par>
                                <p:cTn id="1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25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4" dur="4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7" dur="4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8500"/>
                            </p:stCondLst>
                            <p:childTnLst>
                              <p:par>
                                <p:cTn id="1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59" grpId="0" animBg="1"/>
      <p:bldP spid="63" grpId="0" animBg="1"/>
      <p:bldP spid="64" grpId="0" animBg="1"/>
      <p:bldP spid="65" grpId="0"/>
      <p:bldP spid="66" grpId="0"/>
      <p:bldP spid="67" grpId="0"/>
      <p:bldP spid="71" grpId="0" animBg="1"/>
      <p:bldP spid="72" grpId="0" animBg="1"/>
      <p:bldP spid="73" grpId="0"/>
      <p:bldP spid="74" grpId="0"/>
      <p:bldP spid="75" grpId="0"/>
      <p:bldP spid="79" grpId="0" animBg="1"/>
      <p:bldP spid="80" grpId="0" animBg="1"/>
      <p:bldP spid="81" grpId="0"/>
      <p:bldP spid="82" grpId="0"/>
      <p:bldP spid="83" grpId="0"/>
      <p:bldP spid="87" grpId="0" animBg="1"/>
      <p:bldP spid="88" grpId="0" animBg="1"/>
      <p:bldP spid="89" grpId="0"/>
      <p:bldP spid="90" grpId="0"/>
      <p:bldP spid="91" grpId="0"/>
      <p:bldP spid="9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语言能力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08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281163" y="1844824"/>
            <a:ext cx="936104" cy="844004"/>
            <a:chOff x="3720691" y="2824413"/>
            <a:chExt cx="1341120" cy="1209172"/>
          </a:xfrm>
        </p:grpSpPr>
        <p:sp>
          <p:nvSpPr>
            <p:cNvPr id="65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7" name="Freeform 55"/>
          <p:cNvSpPr>
            <a:spLocks noEditPoints="1"/>
          </p:cNvSpPr>
          <p:nvPr/>
        </p:nvSpPr>
        <p:spPr bwMode="auto">
          <a:xfrm>
            <a:off x="2605763" y="2100118"/>
            <a:ext cx="324561" cy="339657"/>
          </a:xfrm>
          <a:custGeom>
            <a:avLst/>
            <a:gdLst>
              <a:gd name="T0" fmla="*/ 83 w 129"/>
              <a:gd name="T1" fmla="*/ 92 h 135"/>
              <a:gd name="T2" fmla="*/ 127 w 129"/>
              <a:gd name="T3" fmla="*/ 26 h 135"/>
              <a:gd name="T4" fmla="*/ 127 w 129"/>
              <a:gd name="T5" fmla="*/ 21 h 135"/>
              <a:gd name="T6" fmla="*/ 117 w 129"/>
              <a:gd name="T7" fmla="*/ 10 h 135"/>
              <a:gd name="T8" fmla="*/ 112 w 129"/>
              <a:gd name="T9" fmla="*/ 10 h 135"/>
              <a:gd name="T10" fmla="*/ 107 w 129"/>
              <a:gd name="T11" fmla="*/ 16 h 135"/>
              <a:gd name="T12" fmla="*/ 101 w 129"/>
              <a:gd name="T13" fmla="*/ 16 h 135"/>
              <a:gd name="T14" fmla="*/ 101 w 129"/>
              <a:gd name="T15" fmla="*/ 0 h 135"/>
              <a:gd name="T16" fmla="*/ 27 w 129"/>
              <a:gd name="T17" fmla="*/ 0 h 135"/>
              <a:gd name="T18" fmla="*/ 27 w 129"/>
              <a:gd name="T19" fmla="*/ 16 h 135"/>
              <a:gd name="T20" fmla="*/ 22 w 129"/>
              <a:gd name="T21" fmla="*/ 16 h 135"/>
              <a:gd name="T22" fmla="*/ 17 w 129"/>
              <a:gd name="T23" fmla="*/ 10 h 135"/>
              <a:gd name="T24" fmla="*/ 12 w 129"/>
              <a:gd name="T25" fmla="*/ 10 h 135"/>
              <a:gd name="T26" fmla="*/ 1 w 129"/>
              <a:gd name="T27" fmla="*/ 21 h 135"/>
              <a:gd name="T28" fmla="*/ 1 w 129"/>
              <a:gd name="T29" fmla="*/ 26 h 135"/>
              <a:gd name="T30" fmla="*/ 46 w 129"/>
              <a:gd name="T31" fmla="*/ 92 h 135"/>
              <a:gd name="T32" fmla="*/ 59 w 129"/>
              <a:gd name="T33" fmla="*/ 98 h 135"/>
              <a:gd name="T34" fmla="*/ 59 w 129"/>
              <a:gd name="T35" fmla="*/ 103 h 135"/>
              <a:gd name="T36" fmla="*/ 54 w 129"/>
              <a:gd name="T37" fmla="*/ 106 h 135"/>
              <a:gd name="T38" fmla="*/ 59 w 129"/>
              <a:gd name="T39" fmla="*/ 108 h 135"/>
              <a:gd name="T40" fmla="*/ 59 w 129"/>
              <a:gd name="T41" fmla="*/ 114 h 135"/>
              <a:gd name="T42" fmla="*/ 54 w 129"/>
              <a:gd name="T43" fmla="*/ 119 h 135"/>
              <a:gd name="T44" fmla="*/ 48 w 129"/>
              <a:gd name="T45" fmla="*/ 124 h 135"/>
              <a:gd name="T46" fmla="*/ 43 w 129"/>
              <a:gd name="T47" fmla="*/ 129 h 135"/>
              <a:gd name="T48" fmla="*/ 49 w 129"/>
              <a:gd name="T49" fmla="*/ 135 h 135"/>
              <a:gd name="T50" fmla="*/ 80 w 129"/>
              <a:gd name="T51" fmla="*/ 135 h 135"/>
              <a:gd name="T52" fmla="*/ 85 w 129"/>
              <a:gd name="T53" fmla="*/ 129 h 135"/>
              <a:gd name="T54" fmla="*/ 80 w 129"/>
              <a:gd name="T55" fmla="*/ 124 h 135"/>
              <a:gd name="T56" fmla="*/ 74 w 129"/>
              <a:gd name="T57" fmla="*/ 119 h 135"/>
              <a:gd name="T58" fmla="*/ 69 w 129"/>
              <a:gd name="T59" fmla="*/ 114 h 135"/>
              <a:gd name="T60" fmla="*/ 69 w 129"/>
              <a:gd name="T61" fmla="*/ 108 h 135"/>
              <a:gd name="T62" fmla="*/ 75 w 129"/>
              <a:gd name="T63" fmla="*/ 106 h 135"/>
              <a:gd name="T64" fmla="*/ 69 w 129"/>
              <a:gd name="T65" fmla="*/ 103 h 135"/>
              <a:gd name="T66" fmla="*/ 69 w 129"/>
              <a:gd name="T67" fmla="*/ 98 h 135"/>
              <a:gd name="T68" fmla="*/ 83 w 129"/>
              <a:gd name="T69" fmla="*/ 92 h 135"/>
              <a:gd name="T70" fmla="*/ 101 w 129"/>
              <a:gd name="T71" fmla="*/ 21 h 135"/>
              <a:gd name="T72" fmla="*/ 107 w 129"/>
              <a:gd name="T73" fmla="*/ 21 h 135"/>
              <a:gd name="T74" fmla="*/ 112 w 129"/>
              <a:gd name="T75" fmla="*/ 16 h 135"/>
              <a:gd name="T76" fmla="*/ 117 w 129"/>
              <a:gd name="T77" fmla="*/ 21 h 135"/>
              <a:gd name="T78" fmla="*/ 117 w 129"/>
              <a:gd name="T79" fmla="*/ 26 h 135"/>
              <a:gd name="T80" fmla="*/ 91 w 129"/>
              <a:gd name="T81" fmla="*/ 71 h 135"/>
              <a:gd name="T82" fmla="*/ 101 w 129"/>
              <a:gd name="T83" fmla="*/ 21 h 135"/>
              <a:gd name="T84" fmla="*/ 36 w 129"/>
              <a:gd name="T85" fmla="*/ 72 h 135"/>
              <a:gd name="T86" fmla="*/ 10 w 129"/>
              <a:gd name="T87" fmla="*/ 27 h 135"/>
              <a:gd name="T88" fmla="*/ 10 w 129"/>
              <a:gd name="T89" fmla="*/ 22 h 135"/>
              <a:gd name="T90" fmla="*/ 15 w 129"/>
              <a:gd name="T91" fmla="*/ 17 h 135"/>
              <a:gd name="T92" fmla="*/ 20 w 129"/>
              <a:gd name="T93" fmla="*/ 22 h 135"/>
              <a:gd name="T94" fmla="*/ 26 w 129"/>
              <a:gd name="T95" fmla="*/ 22 h 135"/>
              <a:gd name="T96" fmla="*/ 36 w 129"/>
              <a:gd name="T97" fmla="*/ 7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9" h="135">
                <a:moveTo>
                  <a:pt x="83" y="92"/>
                </a:moveTo>
                <a:cubicBezTo>
                  <a:pt x="129" y="63"/>
                  <a:pt x="127" y="26"/>
                  <a:pt x="127" y="26"/>
                </a:cubicBezTo>
                <a:cubicBezTo>
                  <a:pt x="127" y="21"/>
                  <a:pt x="127" y="21"/>
                  <a:pt x="127" y="21"/>
                </a:cubicBezTo>
                <a:cubicBezTo>
                  <a:pt x="127" y="21"/>
                  <a:pt x="128" y="10"/>
                  <a:pt x="117" y="10"/>
                </a:cubicBezTo>
                <a:cubicBezTo>
                  <a:pt x="114" y="10"/>
                  <a:pt x="112" y="10"/>
                  <a:pt x="112" y="10"/>
                </a:cubicBezTo>
                <a:cubicBezTo>
                  <a:pt x="107" y="10"/>
                  <a:pt x="107" y="16"/>
                  <a:pt x="107" y="16"/>
                </a:cubicBezTo>
                <a:cubicBezTo>
                  <a:pt x="107" y="16"/>
                  <a:pt x="104" y="16"/>
                  <a:pt x="101" y="16"/>
                </a:cubicBezTo>
                <a:cubicBezTo>
                  <a:pt x="101" y="12"/>
                  <a:pt x="101" y="0"/>
                  <a:pt x="101" y="0"/>
                </a:cubicBezTo>
                <a:cubicBezTo>
                  <a:pt x="56" y="7"/>
                  <a:pt x="27" y="0"/>
                  <a:pt x="27" y="0"/>
                </a:cubicBezTo>
                <a:cubicBezTo>
                  <a:pt x="27" y="16"/>
                  <a:pt x="27" y="16"/>
                  <a:pt x="27" y="16"/>
                </a:cubicBezTo>
                <a:cubicBezTo>
                  <a:pt x="23" y="16"/>
                  <a:pt x="22" y="16"/>
                  <a:pt x="22" y="16"/>
                </a:cubicBezTo>
                <a:cubicBezTo>
                  <a:pt x="22" y="16"/>
                  <a:pt x="22" y="10"/>
                  <a:pt x="17" y="10"/>
                </a:cubicBezTo>
                <a:cubicBezTo>
                  <a:pt x="17" y="10"/>
                  <a:pt x="15" y="10"/>
                  <a:pt x="12" y="10"/>
                </a:cubicBezTo>
                <a:cubicBezTo>
                  <a:pt x="1" y="10"/>
                  <a:pt x="1" y="21"/>
                  <a:pt x="1" y="21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0" y="63"/>
                  <a:pt x="46" y="92"/>
                </a:cubicBezTo>
                <a:cubicBezTo>
                  <a:pt x="46" y="92"/>
                  <a:pt x="52" y="98"/>
                  <a:pt x="59" y="98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103"/>
                  <a:pt x="54" y="103"/>
                  <a:pt x="54" y="106"/>
                </a:cubicBezTo>
                <a:cubicBezTo>
                  <a:pt x="54" y="109"/>
                  <a:pt x="59" y="108"/>
                  <a:pt x="59" y="108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8" y="119"/>
                  <a:pt x="54" y="119"/>
                </a:cubicBezTo>
                <a:cubicBezTo>
                  <a:pt x="54" y="124"/>
                  <a:pt x="48" y="124"/>
                  <a:pt x="48" y="124"/>
                </a:cubicBezTo>
                <a:cubicBezTo>
                  <a:pt x="48" y="124"/>
                  <a:pt x="43" y="125"/>
                  <a:pt x="43" y="129"/>
                </a:cubicBezTo>
                <a:cubicBezTo>
                  <a:pt x="43" y="129"/>
                  <a:pt x="42" y="135"/>
                  <a:pt x="49" y="135"/>
                </a:cubicBezTo>
                <a:cubicBezTo>
                  <a:pt x="56" y="135"/>
                  <a:pt x="80" y="135"/>
                  <a:pt x="80" y="135"/>
                </a:cubicBezTo>
                <a:cubicBezTo>
                  <a:pt x="85" y="135"/>
                  <a:pt x="85" y="129"/>
                  <a:pt x="85" y="129"/>
                </a:cubicBezTo>
                <a:cubicBezTo>
                  <a:pt x="85" y="129"/>
                  <a:pt x="85" y="124"/>
                  <a:pt x="80" y="124"/>
                </a:cubicBezTo>
                <a:cubicBezTo>
                  <a:pt x="74" y="124"/>
                  <a:pt x="74" y="119"/>
                  <a:pt x="74" y="119"/>
                </a:cubicBezTo>
                <a:cubicBezTo>
                  <a:pt x="74" y="119"/>
                  <a:pt x="69" y="119"/>
                  <a:pt x="69" y="114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69" y="108"/>
                  <a:pt x="75" y="109"/>
                  <a:pt x="75" y="106"/>
                </a:cubicBezTo>
                <a:cubicBezTo>
                  <a:pt x="75" y="103"/>
                  <a:pt x="69" y="103"/>
                  <a:pt x="69" y="103"/>
                </a:cubicBezTo>
                <a:cubicBezTo>
                  <a:pt x="69" y="98"/>
                  <a:pt x="69" y="98"/>
                  <a:pt x="69" y="98"/>
                </a:cubicBezTo>
                <a:cubicBezTo>
                  <a:pt x="75" y="98"/>
                  <a:pt x="79" y="96"/>
                  <a:pt x="83" y="92"/>
                </a:cubicBezTo>
                <a:close/>
                <a:moveTo>
                  <a:pt x="101" y="21"/>
                </a:moveTo>
                <a:cubicBezTo>
                  <a:pt x="103" y="21"/>
                  <a:pt x="107" y="21"/>
                  <a:pt x="107" y="21"/>
                </a:cubicBezTo>
                <a:cubicBezTo>
                  <a:pt x="112" y="21"/>
                  <a:pt x="112" y="16"/>
                  <a:pt x="112" y="16"/>
                </a:cubicBezTo>
                <a:cubicBezTo>
                  <a:pt x="117" y="16"/>
                  <a:pt x="117" y="21"/>
                  <a:pt x="117" y="21"/>
                </a:cubicBezTo>
                <a:cubicBezTo>
                  <a:pt x="117" y="26"/>
                  <a:pt x="117" y="26"/>
                  <a:pt x="117" y="26"/>
                </a:cubicBezTo>
                <a:cubicBezTo>
                  <a:pt x="117" y="26"/>
                  <a:pt x="116" y="47"/>
                  <a:pt x="91" y="71"/>
                </a:cubicBezTo>
                <a:cubicBezTo>
                  <a:pt x="96" y="61"/>
                  <a:pt x="101" y="38"/>
                  <a:pt x="101" y="21"/>
                </a:cubicBezTo>
                <a:close/>
                <a:moveTo>
                  <a:pt x="36" y="72"/>
                </a:moveTo>
                <a:cubicBezTo>
                  <a:pt x="11" y="48"/>
                  <a:pt x="10" y="27"/>
                  <a:pt x="10" y="27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22"/>
                  <a:pt x="10" y="17"/>
                  <a:pt x="15" y="17"/>
                </a:cubicBezTo>
                <a:cubicBezTo>
                  <a:pt x="15" y="17"/>
                  <a:pt x="15" y="22"/>
                  <a:pt x="20" y="22"/>
                </a:cubicBezTo>
                <a:cubicBezTo>
                  <a:pt x="20" y="22"/>
                  <a:pt x="24" y="22"/>
                  <a:pt x="26" y="22"/>
                </a:cubicBezTo>
                <a:cubicBezTo>
                  <a:pt x="26" y="39"/>
                  <a:pt x="30" y="62"/>
                  <a:pt x="36" y="72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68" name="直接连接符 67"/>
          <p:cNvCxnSpPr/>
          <p:nvPr/>
        </p:nvCxnSpPr>
        <p:spPr>
          <a:xfrm>
            <a:off x="2457704" y="2857797"/>
            <a:ext cx="3428191" cy="0"/>
          </a:xfrm>
          <a:prstGeom prst="line">
            <a:avLst/>
          </a:prstGeom>
          <a:ln>
            <a:solidFill>
              <a:srgbClr val="414455"/>
            </a:solidFill>
            <a:prstDash val="sys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498"/>
          <p:cNvSpPr txBox="1"/>
          <p:nvPr/>
        </p:nvSpPr>
        <p:spPr>
          <a:xfrm>
            <a:off x="4502787" y="2426933"/>
            <a:ext cx="130676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CHINESE</a:t>
            </a:r>
            <a:endParaRPr lang="zh-CN" altLang="en-US" b="1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70" name="TextBox 503"/>
          <p:cNvSpPr txBox="1"/>
          <p:nvPr/>
        </p:nvSpPr>
        <p:spPr>
          <a:xfrm>
            <a:off x="2332480" y="2947845"/>
            <a:ext cx="3731991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汉语：普通话水平测试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级甲等。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2281163" y="3717032"/>
            <a:ext cx="936104" cy="844004"/>
            <a:chOff x="3720691" y="2824413"/>
            <a:chExt cx="1341120" cy="1209172"/>
          </a:xfrm>
        </p:grpSpPr>
        <p:sp>
          <p:nvSpPr>
            <p:cNvPr id="72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4" name="Freeform 55"/>
          <p:cNvSpPr>
            <a:spLocks noEditPoints="1"/>
          </p:cNvSpPr>
          <p:nvPr/>
        </p:nvSpPr>
        <p:spPr bwMode="auto">
          <a:xfrm>
            <a:off x="2605763" y="3972326"/>
            <a:ext cx="324561" cy="339657"/>
          </a:xfrm>
          <a:custGeom>
            <a:avLst/>
            <a:gdLst>
              <a:gd name="T0" fmla="*/ 83 w 129"/>
              <a:gd name="T1" fmla="*/ 92 h 135"/>
              <a:gd name="T2" fmla="*/ 127 w 129"/>
              <a:gd name="T3" fmla="*/ 26 h 135"/>
              <a:gd name="T4" fmla="*/ 127 w 129"/>
              <a:gd name="T5" fmla="*/ 21 h 135"/>
              <a:gd name="T6" fmla="*/ 117 w 129"/>
              <a:gd name="T7" fmla="*/ 10 h 135"/>
              <a:gd name="T8" fmla="*/ 112 w 129"/>
              <a:gd name="T9" fmla="*/ 10 h 135"/>
              <a:gd name="T10" fmla="*/ 107 w 129"/>
              <a:gd name="T11" fmla="*/ 16 h 135"/>
              <a:gd name="T12" fmla="*/ 101 w 129"/>
              <a:gd name="T13" fmla="*/ 16 h 135"/>
              <a:gd name="T14" fmla="*/ 101 w 129"/>
              <a:gd name="T15" fmla="*/ 0 h 135"/>
              <a:gd name="T16" fmla="*/ 27 w 129"/>
              <a:gd name="T17" fmla="*/ 0 h 135"/>
              <a:gd name="T18" fmla="*/ 27 w 129"/>
              <a:gd name="T19" fmla="*/ 16 h 135"/>
              <a:gd name="T20" fmla="*/ 22 w 129"/>
              <a:gd name="T21" fmla="*/ 16 h 135"/>
              <a:gd name="T22" fmla="*/ 17 w 129"/>
              <a:gd name="T23" fmla="*/ 10 h 135"/>
              <a:gd name="T24" fmla="*/ 12 w 129"/>
              <a:gd name="T25" fmla="*/ 10 h 135"/>
              <a:gd name="T26" fmla="*/ 1 w 129"/>
              <a:gd name="T27" fmla="*/ 21 h 135"/>
              <a:gd name="T28" fmla="*/ 1 w 129"/>
              <a:gd name="T29" fmla="*/ 26 h 135"/>
              <a:gd name="T30" fmla="*/ 46 w 129"/>
              <a:gd name="T31" fmla="*/ 92 h 135"/>
              <a:gd name="T32" fmla="*/ 59 w 129"/>
              <a:gd name="T33" fmla="*/ 98 h 135"/>
              <a:gd name="T34" fmla="*/ 59 w 129"/>
              <a:gd name="T35" fmla="*/ 103 h 135"/>
              <a:gd name="T36" fmla="*/ 54 w 129"/>
              <a:gd name="T37" fmla="*/ 106 h 135"/>
              <a:gd name="T38" fmla="*/ 59 w 129"/>
              <a:gd name="T39" fmla="*/ 108 h 135"/>
              <a:gd name="T40" fmla="*/ 59 w 129"/>
              <a:gd name="T41" fmla="*/ 114 h 135"/>
              <a:gd name="T42" fmla="*/ 54 w 129"/>
              <a:gd name="T43" fmla="*/ 119 h 135"/>
              <a:gd name="T44" fmla="*/ 48 w 129"/>
              <a:gd name="T45" fmla="*/ 124 h 135"/>
              <a:gd name="T46" fmla="*/ 43 w 129"/>
              <a:gd name="T47" fmla="*/ 129 h 135"/>
              <a:gd name="T48" fmla="*/ 49 w 129"/>
              <a:gd name="T49" fmla="*/ 135 h 135"/>
              <a:gd name="T50" fmla="*/ 80 w 129"/>
              <a:gd name="T51" fmla="*/ 135 h 135"/>
              <a:gd name="T52" fmla="*/ 85 w 129"/>
              <a:gd name="T53" fmla="*/ 129 h 135"/>
              <a:gd name="T54" fmla="*/ 80 w 129"/>
              <a:gd name="T55" fmla="*/ 124 h 135"/>
              <a:gd name="T56" fmla="*/ 74 w 129"/>
              <a:gd name="T57" fmla="*/ 119 h 135"/>
              <a:gd name="T58" fmla="*/ 69 w 129"/>
              <a:gd name="T59" fmla="*/ 114 h 135"/>
              <a:gd name="T60" fmla="*/ 69 w 129"/>
              <a:gd name="T61" fmla="*/ 108 h 135"/>
              <a:gd name="T62" fmla="*/ 75 w 129"/>
              <a:gd name="T63" fmla="*/ 106 h 135"/>
              <a:gd name="T64" fmla="*/ 69 w 129"/>
              <a:gd name="T65" fmla="*/ 103 h 135"/>
              <a:gd name="T66" fmla="*/ 69 w 129"/>
              <a:gd name="T67" fmla="*/ 98 h 135"/>
              <a:gd name="T68" fmla="*/ 83 w 129"/>
              <a:gd name="T69" fmla="*/ 92 h 135"/>
              <a:gd name="T70" fmla="*/ 101 w 129"/>
              <a:gd name="T71" fmla="*/ 21 h 135"/>
              <a:gd name="T72" fmla="*/ 107 w 129"/>
              <a:gd name="T73" fmla="*/ 21 h 135"/>
              <a:gd name="T74" fmla="*/ 112 w 129"/>
              <a:gd name="T75" fmla="*/ 16 h 135"/>
              <a:gd name="T76" fmla="*/ 117 w 129"/>
              <a:gd name="T77" fmla="*/ 21 h 135"/>
              <a:gd name="T78" fmla="*/ 117 w 129"/>
              <a:gd name="T79" fmla="*/ 26 h 135"/>
              <a:gd name="T80" fmla="*/ 91 w 129"/>
              <a:gd name="T81" fmla="*/ 71 h 135"/>
              <a:gd name="T82" fmla="*/ 101 w 129"/>
              <a:gd name="T83" fmla="*/ 21 h 135"/>
              <a:gd name="T84" fmla="*/ 36 w 129"/>
              <a:gd name="T85" fmla="*/ 72 h 135"/>
              <a:gd name="T86" fmla="*/ 10 w 129"/>
              <a:gd name="T87" fmla="*/ 27 h 135"/>
              <a:gd name="T88" fmla="*/ 10 w 129"/>
              <a:gd name="T89" fmla="*/ 22 h 135"/>
              <a:gd name="T90" fmla="*/ 15 w 129"/>
              <a:gd name="T91" fmla="*/ 17 h 135"/>
              <a:gd name="T92" fmla="*/ 20 w 129"/>
              <a:gd name="T93" fmla="*/ 22 h 135"/>
              <a:gd name="T94" fmla="*/ 26 w 129"/>
              <a:gd name="T95" fmla="*/ 22 h 135"/>
              <a:gd name="T96" fmla="*/ 36 w 129"/>
              <a:gd name="T97" fmla="*/ 7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9" h="135">
                <a:moveTo>
                  <a:pt x="83" y="92"/>
                </a:moveTo>
                <a:cubicBezTo>
                  <a:pt x="129" y="63"/>
                  <a:pt x="127" y="26"/>
                  <a:pt x="127" y="26"/>
                </a:cubicBezTo>
                <a:cubicBezTo>
                  <a:pt x="127" y="21"/>
                  <a:pt x="127" y="21"/>
                  <a:pt x="127" y="21"/>
                </a:cubicBezTo>
                <a:cubicBezTo>
                  <a:pt x="127" y="21"/>
                  <a:pt x="128" y="10"/>
                  <a:pt x="117" y="10"/>
                </a:cubicBezTo>
                <a:cubicBezTo>
                  <a:pt x="114" y="10"/>
                  <a:pt x="112" y="10"/>
                  <a:pt x="112" y="10"/>
                </a:cubicBezTo>
                <a:cubicBezTo>
                  <a:pt x="107" y="10"/>
                  <a:pt x="107" y="16"/>
                  <a:pt x="107" y="16"/>
                </a:cubicBezTo>
                <a:cubicBezTo>
                  <a:pt x="107" y="16"/>
                  <a:pt x="104" y="16"/>
                  <a:pt x="101" y="16"/>
                </a:cubicBezTo>
                <a:cubicBezTo>
                  <a:pt x="101" y="12"/>
                  <a:pt x="101" y="0"/>
                  <a:pt x="101" y="0"/>
                </a:cubicBezTo>
                <a:cubicBezTo>
                  <a:pt x="56" y="7"/>
                  <a:pt x="27" y="0"/>
                  <a:pt x="27" y="0"/>
                </a:cubicBezTo>
                <a:cubicBezTo>
                  <a:pt x="27" y="16"/>
                  <a:pt x="27" y="16"/>
                  <a:pt x="27" y="16"/>
                </a:cubicBezTo>
                <a:cubicBezTo>
                  <a:pt x="23" y="16"/>
                  <a:pt x="22" y="16"/>
                  <a:pt x="22" y="16"/>
                </a:cubicBezTo>
                <a:cubicBezTo>
                  <a:pt x="22" y="16"/>
                  <a:pt x="22" y="10"/>
                  <a:pt x="17" y="10"/>
                </a:cubicBezTo>
                <a:cubicBezTo>
                  <a:pt x="17" y="10"/>
                  <a:pt x="15" y="10"/>
                  <a:pt x="12" y="10"/>
                </a:cubicBezTo>
                <a:cubicBezTo>
                  <a:pt x="1" y="10"/>
                  <a:pt x="1" y="21"/>
                  <a:pt x="1" y="21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0" y="63"/>
                  <a:pt x="46" y="92"/>
                </a:cubicBezTo>
                <a:cubicBezTo>
                  <a:pt x="46" y="92"/>
                  <a:pt x="52" y="98"/>
                  <a:pt x="59" y="98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103"/>
                  <a:pt x="54" y="103"/>
                  <a:pt x="54" y="106"/>
                </a:cubicBezTo>
                <a:cubicBezTo>
                  <a:pt x="54" y="109"/>
                  <a:pt x="59" y="108"/>
                  <a:pt x="59" y="108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8" y="119"/>
                  <a:pt x="54" y="119"/>
                </a:cubicBezTo>
                <a:cubicBezTo>
                  <a:pt x="54" y="124"/>
                  <a:pt x="48" y="124"/>
                  <a:pt x="48" y="124"/>
                </a:cubicBezTo>
                <a:cubicBezTo>
                  <a:pt x="48" y="124"/>
                  <a:pt x="43" y="125"/>
                  <a:pt x="43" y="129"/>
                </a:cubicBezTo>
                <a:cubicBezTo>
                  <a:pt x="43" y="129"/>
                  <a:pt x="42" y="135"/>
                  <a:pt x="49" y="135"/>
                </a:cubicBezTo>
                <a:cubicBezTo>
                  <a:pt x="56" y="135"/>
                  <a:pt x="80" y="135"/>
                  <a:pt x="80" y="135"/>
                </a:cubicBezTo>
                <a:cubicBezTo>
                  <a:pt x="85" y="135"/>
                  <a:pt x="85" y="129"/>
                  <a:pt x="85" y="129"/>
                </a:cubicBezTo>
                <a:cubicBezTo>
                  <a:pt x="85" y="129"/>
                  <a:pt x="85" y="124"/>
                  <a:pt x="80" y="124"/>
                </a:cubicBezTo>
                <a:cubicBezTo>
                  <a:pt x="74" y="124"/>
                  <a:pt x="74" y="119"/>
                  <a:pt x="74" y="119"/>
                </a:cubicBezTo>
                <a:cubicBezTo>
                  <a:pt x="74" y="119"/>
                  <a:pt x="69" y="119"/>
                  <a:pt x="69" y="114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69" y="108"/>
                  <a:pt x="75" y="109"/>
                  <a:pt x="75" y="106"/>
                </a:cubicBezTo>
                <a:cubicBezTo>
                  <a:pt x="75" y="103"/>
                  <a:pt x="69" y="103"/>
                  <a:pt x="69" y="103"/>
                </a:cubicBezTo>
                <a:cubicBezTo>
                  <a:pt x="69" y="98"/>
                  <a:pt x="69" y="98"/>
                  <a:pt x="69" y="98"/>
                </a:cubicBezTo>
                <a:cubicBezTo>
                  <a:pt x="75" y="98"/>
                  <a:pt x="79" y="96"/>
                  <a:pt x="83" y="92"/>
                </a:cubicBezTo>
                <a:close/>
                <a:moveTo>
                  <a:pt x="101" y="21"/>
                </a:moveTo>
                <a:cubicBezTo>
                  <a:pt x="103" y="21"/>
                  <a:pt x="107" y="21"/>
                  <a:pt x="107" y="21"/>
                </a:cubicBezTo>
                <a:cubicBezTo>
                  <a:pt x="112" y="21"/>
                  <a:pt x="112" y="16"/>
                  <a:pt x="112" y="16"/>
                </a:cubicBezTo>
                <a:cubicBezTo>
                  <a:pt x="117" y="16"/>
                  <a:pt x="117" y="21"/>
                  <a:pt x="117" y="21"/>
                </a:cubicBezTo>
                <a:cubicBezTo>
                  <a:pt x="117" y="26"/>
                  <a:pt x="117" y="26"/>
                  <a:pt x="117" y="26"/>
                </a:cubicBezTo>
                <a:cubicBezTo>
                  <a:pt x="117" y="26"/>
                  <a:pt x="116" y="47"/>
                  <a:pt x="91" y="71"/>
                </a:cubicBezTo>
                <a:cubicBezTo>
                  <a:pt x="96" y="61"/>
                  <a:pt x="101" y="38"/>
                  <a:pt x="101" y="21"/>
                </a:cubicBezTo>
                <a:close/>
                <a:moveTo>
                  <a:pt x="36" y="72"/>
                </a:moveTo>
                <a:cubicBezTo>
                  <a:pt x="11" y="48"/>
                  <a:pt x="10" y="27"/>
                  <a:pt x="10" y="27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22"/>
                  <a:pt x="10" y="17"/>
                  <a:pt x="15" y="17"/>
                </a:cubicBezTo>
                <a:cubicBezTo>
                  <a:pt x="15" y="17"/>
                  <a:pt x="15" y="22"/>
                  <a:pt x="20" y="22"/>
                </a:cubicBezTo>
                <a:cubicBezTo>
                  <a:pt x="20" y="22"/>
                  <a:pt x="24" y="22"/>
                  <a:pt x="26" y="22"/>
                </a:cubicBezTo>
                <a:cubicBezTo>
                  <a:pt x="26" y="39"/>
                  <a:pt x="30" y="62"/>
                  <a:pt x="36" y="72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5" name="直接连接符 74"/>
          <p:cNvCxnSpPr/>
          <p:nvPr/>
        </p:nvCxnSpPr>
        <p:spPr>
          <a:xfrm>
            <a:off x="2457704" y="4730005"/>
            <a:ext cx="3428191" cy="0"/>
          </a:xfrm>
          <a:prstGeom prst="line">
            <a:avLst/>
          </a:prstGeom>
          <a:ln>
            <a:solidFill>
              <a:srgbClr val="414455"/>
            </a:solidFill>
            <a:prstDash val="sys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498"/>
          <p:cNvSpPr txBox="1"/>
          <p:nvPr/>
        </p:nvSpPr>
        <p:spPr>
          <a:xfrm>
            <a:off x="4350795" y="4299141"/>
            <a:ext cx="156966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7" name="TextBox 503"/>
          <p:cNvSpPr txBox="1"/>
          <p:nvPr/>
        </p:nvSpPr>
        <p:spPr>
          <a:xfrm>
            <a:off x="2332480" y="4820053"/>
            <a:ext cx="3731991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粘贴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6601643" y="1844824"/>
            <a:ext cx="936104" cy="844004"/>
            <a:chOff x="3720691" y="2824413"/>
            <a:chExt cx="1341120" cy="1209172"/>
          </a:xfrm>
        </p:grpSpPr>
        <p:sp>
          <p:nvSpPr>
            <p:cNvPr id="7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81" name="直接连接符 80"/>
          <p:cNvCxnSpPr/>
          <p:nvPr/>
        </p:nvCxnSpPr>
        <p:spPr>
          <a:xfrm>
            <a:off x="6778184" y="2857797"/>
            <a:ext cx="3428191" cy="0"/>
          </a:xfrm>
          <a:prstGeom prst="line">
            <a:avLst/>
          </a:prstGeom>
          <a:ln>
            <a:solidFill>
              <a:srgbClr val="414455"/>
            </a:solidFill>
            <a:prstDash val="sys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498"/>
          <p:cNvSpPr txBox="1"/>
          <p:nvPr/>
        </p:nvSpPr>
        <p:spPr>
          <a:xfrm>
            <a:off x="8839297" y="2426933"/>
            <a:ext cx="129073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ENGLISH</a:t>
            </a:r>
            <a:endParaRPr lang="zh-CN" altLang="en-US" b="1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83" name="TextBox 503"/>
          <p:cNvSpPr txBox="1"/>
          <p:nvPr/>
        </p:nvSpPr>
        <p:spPr>
          <a:xfrm>
            <a:off x="6652960" y="2947845"/>
            <a:ext cx="3731991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英语四六级专业证书，以及新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TOEFL120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分。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流程图: 联系 20"/>
          <p:cNvSpPr/>
          <p:nvPr/>
        </p:nvSpPr>
        <p:spPr>
          <a:xfrm>
            <a:off x="6925737" y="2100118"/>
            <a:ext cx="287915" cy="424624"/>
          </a:xfrm>
          <a:custGeom>
            <a:avLst/>
            <a:gdLst/>
            <a:ahLst/>
            <a:cxnLst/>
            <a:rect l="l" t="t" r="r" b="b"/>
            <a:pathLst>
              <a:path w="977900" h="1447800">
                <a:moveTo>
                  <a:pt x="485775" y="203200"/>
                </a:moveTo>
                <a:lnTo>
                  <a:pt x="546485" y="399665"/>
                </a:lnTo>
                <a:lnTo>
                  <a:pt x="742949" y="399664"/>
                </a:lnTo>
                <a:lnTo>
                  <a:pt x="584005" y="521084"/>
                </a:lnTo>
                <a:lnTo>
                  <a:pt x="644718" y="717549"/>
                </a:lnTo>
                <a:lnTo>
                  <a:pt x="485775" y="596126"/>
                </a:lnTo>
                <a:lnTo>
                  <a:pt x="326832" y="717549"/>
                </a:lnTo>
                <a:lnTo>
                  <a:pt x="387545" y="521084"/>
                </a:lnTo>
                <a:lnTo>
                  <a:pt x="228601" y="399664"/>
                </a:lnTo>
                <a:lnTo>
                  <a:pt x="425065" y="399665"/>
                </a:lnTo>
                <a:close/>
                <a:moveTo>
                  <a:pt x="486229" y="136980"/>
                </a:moveTo>
                <a:cubicBezTo>
                  <a:pt x="290839" y="136980"/>
                  <a:pt x="132444" y="295375"/>
                  <a:pt x="132444" y="490765"/>
                </a:cubicBezTo>
                <a:cubicBezTo>
                  <a:pt x="132444" y="686155"/>
                  <a:pt x="290839" y="844550"/>
                  <a:pt x="486229" y="844550"/>
                </a:cubicBezTo>
                <a:cubicBezTo>
                  <a:pt x="681619" y="844550"/>
                  <a:pt x="840014" y="686155"/>
                  <a:pt x="840014" y="490765"/>
                </a:cubicBezTo>
                <a:cubicBezTo>
                  <a:pt x="840014" y="295375"/>
                  <a:pt x="681619" y="136980"/>
                  <a:pt x="486229" y="136980"/>
                </a:cubicBezTo>
                <a:close/>
                <a:moveTo>
                  <a:pt x="488950" y="0"/>
                </a:moveTo>
                <a:cubicBezTo>
                  <a:pt x="758990" y="0"/>
                  <a:pt x="977900" y="218910"/>
                  <a:pt x="977900" y="488950"/>
                </a:cubicBezTo>
                <a:cubicBezTo>
                  <a:pt x="977900" y="682898"/>
                  <a:pt x="864979" y="850470"/>
                  <a:pt x="700535" y="927935"/>
                </a:cubicBezTo>
                <a:lnTo>
                  <a:pt x="809625" y="1447800"/>
                </a:lnTo>
                <a:lnTo>
                  <a:pt x="506413" y="1206950"/>
                </a:lnTo>
                <a:lnTo>
                  <a:pt x="203200" y="1447800"/>
                </a:lnTo>
                <a:lnTo>
                  <a:pt x="309181" y="942752"/>
                </a:lnTo>
                <a:cubicBezTo>
                  <a:pt x="127925" y="871931"/>
                  <a:pt x="0" y="695380"/>
                  <a:pt x="0" y="488950"/>
                </a:cubicBezTo>
                <a:cubicBezTo>
                  <a:pt x="0" y="218910"/>
                  <a:pt x="218910" y="0"/>
                  <a:pt x="488950" y="0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6601643" y="3717032"/>
            <a:ext cx="936104" cy="844004"/>
            <a:chOff x="3720691" y="2824413"/>
            <a:chExt cx="1341120" cy="1209172"/>
          </a:xfrm>
        </p:grpSpPr>
        <p:sp>
          <p:nvSpPr>
            <p:cNvPr id="86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88" name="直接连接符 87"/>
          <p:cNvCxnSpPr/>
          <p:nvPr/>
        </p:nvCxnSpPr>
        <p:spPr>
          <a:xfrm>
            <a:off x="6778184" y="4730005"/>
            <a:ext cx="3428191" cy="0"/>
          </a:xfrm>
          <a:prstGeom prst="line">
            <a:avLst/>
          </a:prstGeom>
          <a:ln>
            <a:solidFill>
              <a:srgbClr val="414455"/>
            </a:solidFill>
            <a:prstDash val="sys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498"/>
          <p:cNvSpPr txBox="1"/>
          <p:nvPr/>
        </p:nvSpPr>
        <p:spPr>
          <a:xfrm>
            <a:off x="8671275" y="4299141"/>
            <a:ext cx="156966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0" name="TextBox 503"/>
          <p:cNvSpPr txBox="1"/>
          <p:nvPr/>
        </p:nvSpPr>
        <p:spPr>
          <a:xfrm>
            <a:off x="6652960" y="4820053"/>
            <a:ext cx="3731991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粘贴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1" name="流程图: 联系 20"/>
          <p:cNvSpPr/>
          <p:nvPr/>
        </p:nvSpPr>
        <p:spPr>
          <a:xfrm>
            <a:off x="6925737" y="3972326"/>
            <a:ext cx="287915" cy="424624"/>
          </a:xfrm>
          <a:custGeom>
            <a:avLst/>
            <a:gdLst/>
            <a:ahLst/>
            <a:cxnLst/>
            <a:rect l="l" t="t" r="r" b="b"/>
            <a:pathLst>
              <a:path w="977900" h="1447800">
                <a:moveTo>
                  <a:pt x="485775" y="203200"/>
                </a:moveTo>
                <a:lnTo>
                  <a:pt x="546485" y="399665"/>
                </a:lnTo>
                <a:lnTo>
                  <a:pt x="742949" y="399664"/>
                </a:lnTo>
                <a:lnTo>
                  <a:pt x="584005" y="521084"/>
                </a:lnTo>
                <a:lnTo>
                  <a:pt x="644718" y="717549"/>
                </a:lnTo>
                <a:lnTo>
                  <a:pt x="485775" y="596126"/>
                </a:lnTo>
                <a:lnTo>
                  <a:pt x="326832" y="717549"/>
                </a:lnTo>
                <a:lnTo>
                  <a:pt x="387545" y="521084"/>
                </a:lnTo>
                <a:lnTo>
                  <a:pt x="228601" y="399664"/>
                </a:lnTo>
                <a:lnTo>
                  <a:pt x="425065" y="399665"/>
                </a:lnTo>
                <a:close/>
                <a:moveTo>
                  <a:pt x="486229" y="136980"/>
                </a:moveTo>
                <a:cubicBezTo>
                  <a:pt x="290839" y="136980"/>
                  <a:pt x="132444" y="295375"/>
                  <a:pt x="132444" y="490765"/>
                </a:cubicBezTo>
                <a:cubicBezTo>
                  <a:pt x="132444" y="686155"/>
                  <a:pt x="290839" y="844550"/>
                  <a:pt x="486229" y="844550"/>
                </a:cubicBezTo>
                <a:cubicBezTo>
                  <a:pt x="681619" y="844550"/>
                  <a:pt x="840014" y="686155"/>
                  <a:pt x="840014" y="490765"/>
                </a:cubicBezTo>
                <a:cubicBezTo>
                  <a:pt x="840014" y="295375"/>
                  <a:pt x="681619" y="136980"/>
                  <a:pt x="486229" y="136980"/>
                </a:cubicBezTo>
                <a:close/>
                <a:moveTo>
                  <a:pt x="488950" y="0"/>
                </a:moveTo>
                <a:cubicBezTo>
                  <a:pt x="758990" y="0"/>
                  <a:pt x="977900" y="218910"/>
                  <a:pt x="977900" y="488950"/>
                </a:cubicBezTo>
                <a:cubicBezTo>
                  <a:pt x="977900" y="682898"/>
                  <a:pt x="864979" y="850470"/>
                  <a:pt x="700535" y="927935"/>
                </a:cubicBezTo>
                <a:lnTo>
                  <a:pt x="809625" y="1447800"/>
                </a:lnTo>
                <a:lnTo>
                  <a:pt x="506413" y="1206950"/>
                </a:lnTo>
                <a:lnTo>
                  <a:pt x="203200" y="1447800"/>
                </a:lnTo>
                <a:lnTo>
                  <a:pt x="309181" y="942752"/>
                </a:lnTo>
                <a:cubicBezTo>
                  <a:pt x="127925" y="871931"/>
                  <a:pt x="0" y="695380"/>
                  <a:pt x="0" y="488950"/>
                </a:cubicBezTo>
                <a:cubicBezTo>
                  <a:pt x="0" y="218910"/>
                  <a:pt x="218910" y="0"/>
                  <a:pt x="488950" y="0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7076566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75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9" grpId="0"/>
      <p:bldP spid="70" grpId="0"/>
      <p:bldP spid="74" grpId="0" animBg="1"/>
      <p:bldP spid="76" grpId="0"/>
      <p:bldP spid="77" grpId="0"/>
      <p:bldP spid="82" grpId="0"/>
      <p:bldP spid="83" grpId="0"/>
      <p:bldP spid="84" grpId="0" animBg="1"/>
      <p:bldP spid="89" grpId="0"/>
      <p:bldP spid="90" grpId="0"/>
      <p:bldP spid="91" grpId="0" animBg="1"/>
      <p:bldP spid="9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应聘岗位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09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053472" y="1916832"/>
            <a:ext cx="2088232" cy="1882778"/>
            <a:chOff x="5424755" y="1340768"/>
            <a:chExt cx="670560" cy="604586"/>
          </a:xfrm>
        </p:grpSpPr>
        <p:grpSp>
          <p:nvGrpSpPr>
            <p:cNvPr id="30" name="组合 2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32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1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5305499" y="2699636"/>
            <a:ext cx="1593424" cy="400101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sz="20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岗位应聘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6" name="肘形连接符 35"/>
          <p:cNvCxnSpPr/>
          <p:nvPr/>
        </p:nvCxnSpPr>
        <p:spPr>
          <a:xfrm>
            <a:off x="4225379" y="2272551"/>
            <a:ext cx="936104" cy="585665"/>
          </a:xfrm>
          <a:prstGeom prst="bentConnector3">
            <a:avLst/>
          </a:prstGeom>
          <a:ln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3649315" y="1960797"/>
            <a:ext cx="670560" cy="604586"/>
            <a:chOff x="5424755" y="1340768"/>
            <a:chExt cx="670560" cy="604586"/>
          </a:xfrm>
        </p:grpSpPr>
        <p:grpSp>
          <p:nvGrpSpPr>
            <p:cNvPr id="38" name="组合 3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3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2104133" y="2531083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销售部总监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7"/>
          <p:cNvSpPr>
            <a:spLocks noChangeArrowheads="1"/>
          </p:cNvSpPr>
          <p:nvPr/>
        </p:nvSpPr>
        <p:spPr bwMode="auto">
          <a:xfrm>
            <a:off x="2104133" y="2854081"/>
            <a:ext cx="284132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本人有着上市公司五年的工作经验，对于快消行业再熟悉不过。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cxnSp>
        <p:nvCxnSpPr>
          <p:cNvPr id="46" name="肘形连接符 45"/>
          <p:cNvCxnSpPr/>
          <p:nvPr/>
        </p:nvCxnSpPr>
        <p:spPr>
          <a:xfrm>
            <a:off x="7033691" y="2805798"/>
            <a:ext cx="936104" cy="585665"/>
          </a:xfrm>
          <a:prstGeom prst="bentConnector3">
            <a:avLst/>
          </a:prstGeom>
          <a:ln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组合 46"/>
          <p:cNvGrpSpPr/>
          <p:nvPr/>
        </p:nvGrpSpPr>
        <p:grpSpPr>
          <a:xfrm>
            <a:off x="7947307" y="3103431"/>
            <a:ext cx="670560" cy="604586"/>
            <a:chOff x="5424755" y="1340768"/>
            <a:chExt cx="670560" cy="604586"/>
          </a:xfrm>
        </p:grpSpPr>
        <p:grpSp>
          <p:nvGrpSpPr>
            <p:cNvPr id="48" name="组合 4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0" name="组合 4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7753771" y="2095319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首席执行官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矩形 47"/>
          <p:cNvSpPr>
            <a:spLocks noChangeArrowheads="1"/>
          </p:cNvSpPr>
          <p:nvPr/>
        </p:nvSpPr>
        <p:spPr bwMode="auto">
          <a:xfrm>
            <a:off x="7753771" y="2418317"/>
            <a:ext cx="284132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除了之前的工作经验之外，本人完全相信自己能够胜任这一职。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1342171" y="4437111"/>
            <a:ext cx="526544" cy="474739"/>
            <a:chOff x="5424755" y="1340768"/>
            <a:chExt cx="670560" cy="604586"/>
          </a:xfrm>
        </p:grpSpPr>
        <p:grpSp>
          <p:nvGrpSpPr>
            <p:cNvPr id="57" name="组合 56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59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8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1" name="文本框 9"/>
          <p:cNvSpPr txBox="1"/>
          <p:nvPr/>
        </p:nvSpPr>
        <p:spPr>
          <a:xfrm>
            <a:off x="1993131" y="4451283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个人要求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>
            <a:off x="2065139" y="4811323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10375371" y="4680899"/>
            <a:ext cx="258720" cy="233265"/>
            <a:chOff x="3720691" y="2824413"/>
            <a:chExt cx="1341120" cy="1209172"/>
          </a:xfrm>
        </p:grpSpPr>
        <p:sp>
          <p:nvSpPr>
            <p:cNvPr id="6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1968549" y="4958880"/>
            <a:ext cx="8545239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我的户口是广州，因为接受广州深圳等广东一线城市任职；目标薪金在年收入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10W-20W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区间，五百强公司可降低薪金要求，福利待遇，五险一金，双休。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2759310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4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900"/>
                            </p:stCondLst>
                            <p:childTnLst>
                              <p:par>
                                <p:cTn id="4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800"/>
                            </p:stCondLst>
                            <p:childTnLst>
                              <p:par>
                                <p:cTn id="6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3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3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50"/>
                            </p:stCondLst>
                            <p:childTnLst>
                              <p:par>
                                <p:cTn id="7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55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44" grpId="0"/>
      <p:bldP spid="45" grpId="0"/>
      <p:bldP spid="54" grpId="0"/>
      <p:bldP spid="55" grpId="0"/>
      <p:bldP spid="61" grpId="0"/>
      <p:bldP spid="66" grpId="0"/>
      <p:bldP spid="67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1494</TotalTime>
  <Words>3672</Words>
  <Application>Microsoft Office PowerPoint</Application>
  <PresentationFormat>自定义</PresentationFormat>
  <Paragraphs>410</Paragraphs>
  <Slides>28</Slides>
  <Notes>28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</vt:vector>
  </TitlesOfParts>
  <Company>http://www.deepbbs.org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深度联盟http://www.deepbbs.org</dc:creator>
  <cp:lastModifiedBy>Administrator</cp:lastModifiedBy>
  <cp:revision>386</cp:revision>
  <dcterms:created xsi:type="dcterms:W3CDTF">2015-11-26T04:19:55Z</dcterms:created>
  <dcterms:modified xsi:type="dcterms:W3CDTF">2017-07-10T03:22:49Z</dcterms:modified>
</cp:coreProperties>
</file>

<file path=docProps/thumbnail.jpeg>
</file>